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1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100" b="0" i="0" u="none" strike="noStrike">
                <a:solidFill>
                  <a:srgbClr val="0E1116"/>
                </a:solidFill>
                <a:latin typeface="Arial"/>
              </a:defRPr>
            </a:pPr>
            <a:r>
              <a:rPr sz="1100" b="0" i="0" u="none" strike="noStrike">
                <a:solidFill>
                  <a:srgbClr val="0E1116"/>
                </a:solidFill>
                <a:latin typeface="Arial"/>
              </a:rPr>
              <a:t>10-Year Revenue by Portfolio Scenario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10-yr Revenue ($M)</c:v>
                </c:pt>
              </c:strCache>
            </c:strRef>
          </c:tx>
          <c:spPr>
            <a:solidFill>
              <a:srgbClr val="1A887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0E1116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S5
Pivot (5%)</c:v>
                  </c:pt>
                  <c:pt idx="1">
                    <c:v>S4
Conservative (25%)</c:v>
                  </c:pt>
                  <c:pt idx="2">
                    <c:v>S1
Climate (30%)</c:v>
                  </c:pt>
                  <c:pt idx="3">
                    <c:v>S3
Distr. Boom (28%)</c:v>
                  </c:pt>
                  <c:pt idx="4">
                    <c:v>S2
Defense (12%)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1780</c:v>
                </c:pt>
                <c:pt idx="1">
                  <c:v>3070</c:v>
                </c:pt>
                <c:pt idx="2">
                  <c:v>5320</c:v>
                </c:pt>
                <c:pt idx="3">
                  <c:v>5810</c:v>
                </c:pt>
                <c:pt idx="4">
                  <c:v>7720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000" u="none">
                  <a:solidFill>
                    <a:srgbClr val="0E1116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C637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900" b="0" i="0" u="none" strike="noStrike">
                    <a:solidFill>
                      <a:srgbClr val="5C6370"/>
                    </a:solidFill>
                    <a:latin typeface="Arial"/>
                  </a:defRPr>
                </a:pPr>
                <a:r>
                  <a:rPr sz="900" b="0" i="0" u="none" strike="noStrike">
                    <a:solidFill>
                      <a:srgbClr val="5C6370"/>
                    </a:solidFill>
                    <a:latin typeface="Arial"/>
                  </a:rPr>
                  <a:t>Revenue ($M)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C637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solidFill>
      <a:srgbClr val="F2F1ED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A887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800" kern="0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AURORA · MHD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40080" y="2194560"/>
            <a:ext cx="109728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4800" b="1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Heritage-Sidestep MHD Power</a:t>
            </a:r>
            <a:endParaRPr lang="en-US" sz="48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4800" b="1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a Clean Firm + Defense Future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640080" y="4023360"/>
            <a:ext cx="10972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architectures · One platform · $4.91B expected portfolio revenue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612648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Investor Pitch · Series A</a:t>
            </a:r>
            <a:pPr indent="0" marL="0">
              <a:buNone/>
            </a:pPr>
            <a:r>
              <a:rPr lang="en-US" sz="12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·    </a:t>
            </a:r>
            <a:pPr indent="0" marL="0">
              <a:buNone/>
            </a:pPr>
            <a:r>
              <a:rPr lang="en-US" sz="1200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Christopher D. Willson, Founder</a:t>
            </a:r>
            <a:pPr indent="0" marL="0">
              <a:buNone/>
            </a:pPr>
            <a:r>
              <a:rPr lang="en-US" sz="12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·    </a:t>
            </a:r>
            <a:pPr indent="0" marL="0">
              <a:buNone/>
            </a:pPr>
            <a:r>
              <a:rPr lang="en-US" sz="1200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CDW Research, Drumheller AB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0058400" y="502920"/>
            <a:ext cx="1645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spc="600" kern="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 EDITION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F1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411480"/>
            <a:ext cx="73152" cy="548640"/>
          </a:xfrm>
          <a:prstGeom prst="rect">
            <a:avLst/>
          </a:prstGeom>
          <a:solidFill>
            <a:srgbClr val="1A8870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365760"/>
            <a:ext cx="11338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94360" y="850392"/>
            <a:ext cx="11338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converging market gaps that legacy power architectures cannot fill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65760" y="1371600"/>
            <a:ext cx="5577840" cy="4754880"/>
          </a:xfrm>
          <a:prstGeom prst="rect">
            <a:avLst/>
          </a:prstGeom>
          <a:solidFill>
            <a:srgbClr val="FAFAF7"/>
          </a:solidFill>
          <a:ln/>
        </p:spPr>
      </p:sp>
      <p:sp>
        <p:nvSpPr>
          <p:cNvPr id="6" name="Shape 4"/>
          <p:cNvSpPr/>
          <p:nvPr/>
        </p:nvSpPr>
        <p:spPr>
          <a:xfrm>
            <a:off x="365760" y="1371600"/>
            <a:ext cx="82296" cy="4754880"/>
          </a:xfrm>
          <a:prstGeom prst="rect">
            <a:avLst/>
          </a:prstGeom>
          <a:solidFill>
            <a:srgbClr val="1A8870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50876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1143000" y="1554480"/>
            <a:ext cx="4572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Clean Firm Power Gap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40080" y="2194560"/>
            <a:ext cx="512064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Hyperscalers committed to 24/7 carbon-free electricity by 2030, but no scalable clean firm option exists.
</a:t>
            </a:r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Solar+BESS doesn't reach 24/7. Nuclear takes 5-7+ years through NRC. Allam-Fetvedt requires CO₂ infrastructure. Heritage MHD failed in 1989-1993.
</a:t>
            </a:r>
            <a:pPr indent="0" marL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Result: </a:t>
            </a:r>
            <a:pPr indent="0" marL="0">
              <a:spcAft>
                <a:spcPts val="400"/>
              </a:spcAft>
              <a:buNone/>
            </a:pPr>
            <a:r>
              <a:rPr lang="en-US" sz="1200" i="1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Hyperscalers + utilities are building gas — failing their CFE commitments.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217920" y="1371600"/>
            <a:ext cx="5577840" cy="4754880"/>
          </a:xfrm>
          <a:prstGeom prst="rect">
            <a:avLst/>
          </a:prstGeom>
          <a:solidFill>
            <a:srgbClr val="FAFAF7"/>
          </a:solidFill>
          <a:ln/>
        </p:spPr>
      </p:sp>
      <p:sp>
        <p:nvSpPr>
          <p:cNvPr id="11" name="Shape 9"/>
          <p:cNvSpPr/>
          <p:nvPr/>
        </p:nvSpPr>
        <p:spPr>
          <a:xfrm>
            <a:off x="6217920" y="1371600"/>
            <a:ext cx="82296" cy="4754880"/>
          </a:xfrm>
          <a:prstGeom prst="rect">
            <a:avLst/>
          </a:prstGeom>
          <a:solidFill>
            <a:srgbClr val="1A8870"/>
          </a:solidFill>
          <a:ln/>
        </p:spPr>
      </p:sp>
      <p:sp>
        <p:nvSpPr>
          <p:cNvPr id="12" name="Text 10"/>
          <p:cNvSpPr/>
          <p:nvPr/>
        </p:nvSpPr>
        <p:spPr>
          <a:xfrm>
            <a:off x="6446520" y="150876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6995160" y="1554480"/>
            <a:ext cx="4572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Defense MHD Capability Gap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492240" y="2194560"/>
            <a:ext cx="512064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DoD modernization roadmaps require plasma propulsion + directed-energy capabilities at densities outside chemical propulsion envelope.
</a:t>
            </a:r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Heritage MHD platforms (1980s-90s) failed due to seeded-combustion plasma slag chemistry. No production MHD program exists in the West.
</a:t>
            </a:r>
            <a:pPr indent="0" marL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Result: </a:t>
            </a:r>
            <a:pPr indent="0" marL="0">
              <a:spcAft>
                <a:spcPts val="400"/>
              </a:spcAft>
              <a:buNone/>
            </a:pPr>
            <a:r>
              <a:rPr lang="en-US" sz="1200" i="1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DoD has identified MHD as critical strategic technology with no domestic supplier.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65760" y="64922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Aurora MHD · CDW Research, Drumheller AB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247120" y="649224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18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F1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411480"/>
            <a:ext cx="73152" cy="548640"/>
          </a:xfrm>
          <a:prstGeom prst="rect">
            <a:avLst/>
          </a:prstGeom>
          <a:solidFill>
            <a:srgbClr val="1A8870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365760"/>
            <a:ext cx="11338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Solution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94360" y="850392"/>
            <a:ext cx="11338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Aurora's four-architecture portfolio with heritage-sidestep IP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65760" y="1325880"/>
            <a:ext cx="2743200" cy="1691640"/>
          </a:xfrm>
          <a:prstGeom prst="rect">
            <a:avLst/>
          </a:prstGeom>
          <a:solidFill>
            <a:srgbClr val="0E1116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417320"/>
            <a:ext cx="2468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548640" y="219456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Architectures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548640" y="251460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covering all major</a:t>
            </a:r>
            <a:endParaRPr lang="en-US" sz="900" dirty="0"/>
          </a:p>
          <a:p>
            <a:pPr indent="0" marL="0">
              <a:buNone/>
            </a:pPr>
            <a:r>
              <a:rPr lang="en-US" sz="900" i="1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MHD applications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3246120" y="1325880"/>
            <a:ext cx="2743200" cy="1691640"/>
          </a:xfrm>
          <a:prstGeom prst="rect">
            <a:avLst/>
          </a:prstGeom>
          <a:solidFill>
            <a:srgbClr val="0E1116"/>
          </a:solidFill>
          <a:ln/>
        </p:spPr>
      </p:sp>
      <p:sp>
        <p:nvSpPr>
          <p:cNvPr id="10" name="Text 8"/>
          <p:cNvSpPr/>
          <p:nvPr/>
        </p:nvSpPr>
        <p:spPr>
          <a:xfrm>
            <a:off x="3429000" y="1417320"/>
            <a:ext cx="2468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4×</a:t>
            </a:r>
            <a:endParaRPr lang="en-US" sz="4400" dirty="0"/>
          </a:p>
        </p:txBody>
      </p:sp>
      <p:sp>
        <p:nvSpPr>
          <p:cNvPr id="11" name="Text 9"/>
          <p:cNvSpPr/>
          <p:nvPr/>
        </p:nvSpPr>
        <p:spPr>
          <a:xfrm>
            <a:off x="3429000" y="219456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 Mechanisms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429000" y="251460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sidestep heritage</a:t>
            </a:r>
            <a:endParaRPr lang="en-US" sz="900" dirty="0"/>
          </a:p>
          <a:p>
            <a:pPr indent="0" marL="0">
              <a:buNone/>
            </a:pPr>
            <a:r>
              <a:rPr lang="en-US" sz="900" i="1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seeded-combustion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6126480" y="1325880"/>
            <a:ext cx="2743200" cy="1691640"/>
          </a:xfrm>
          <a:prstGeom prst="rect">
            <a:avLst/>
          </a:prstGeom>
          <a:solidFill>
            <a:srgbClr val="0E1116"/>
          </a:solidFill>
          <a:ln/>
        </p:spPr>
      </p:sp>
      <p:sp>
        <p:nvSpPr>
          <p:cNvPr id="14" name="Text 12"/>
          <p:cNvSpPr/>
          <p:nvPr/>
        </p:nvSpPr>
        <p:spPr>
          <a:xfrm>
            <a:off x="6309360" y="1417320"/>
            <a:ext cx="2468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$4.91B</a:t>
            </a:r>
            <a:endParaRPr lang="en-US" sz="4400" dirty="0"/>
          </a:p>
        </p:txBody>
      </p:sp>
      <p:sp>
        <p:nvSpPr>
          <p:cNvPr id="15" name="Text 13"/>
          <p:cNvSpPr/>
          <p:nvPr/>
        </p:nvSpPr>
        <p:spPr>
          <a:xfrm>
            <a:off x="6309360" y="219456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Expected Revenue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6309360" y="251460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probability-weighted</a:t>
            </a:r>
            <a:endParaRPr lang="en-US" sz="900" dirty="0"/>
          </a:p>
          <a:p>
            <a:pPr indent="0" marL="0">
              <a:buNone/>
            </a:pPr>
            <a:r>
              <a:rPr lang="en-US" sz="900" i="1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10-year portfolio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9006840" y="1325880"/>
            <a:ext cx="2743200" cy="1691640"/>
          </a:xfrm>
          <a:prstGeom prst="rect">
            <a:avLst/>
          </a:prstGeom>
          <a:solidFill>
            <a:srgbClr val="0E1116"/>
          </a:solidFill>
          <a:ln/>
        </p:spPr>
      </p:sp>
      <p:sp>
        <p:nvSpPr>
          <p:cNvPr id="18" name="Text 16"/>
          <p:cNvSpPr/>
          <p:nvPr/>
        </p:nvSpPr>
        <p:spPr>
          <a:xfrm>
            <a:off x="9189720" y="1417320"/>
            <a:ext cx="2468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43%</a:t>
            </a:r>
            <a:endParaRPr lang="en-US" sz="4400" dirty="0"/>
          </a:p>
        </p:txBody>
      </p:sp>
      <p:sp>
        <p:nvSpPr>
          <p:cNvPr id="19" name="Text 17"/>
          <p:cNvSpPr/>
          <p:nvPr/>
        </p:nvSpPr>
        <p:spPr>
          <a:xfrm>
            <a:off x="9189720" y="219456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 Margin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9189720" y="251460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blended defense</a:t>
            </a:r>
            <a:endParaRPr lang="en-US" sz="900" dirty="0"/>
          </a:p>
          <a:p>
            <a:pPr indent="0" marL="0">
              <a:buNone/>
            </a:pPr>
            <a:r>
              <a:rPr lang="en-US" sz="900" i="1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commercial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365760" y="3383280"/>
            <a:ext cx="11430000" cy="2834640"/>
          </a:xfrm>
          <a:prstGeom prst="rect">
            <a:avLst/>
          </a:prstGeom>
          <a:solidFill>
            <a:srgbClr val="FAFAF7"/>
          </a:solidFill>
          <a:ln/>
        </p:spPr>
      </p:sp>
      <p:sp>
        <p:nvSpPr>
          <p:cNvPr id="22" name="Shape 20"/>
          <p:cNvSpPr/>
          <p:nvPr/>
        </p:nvSpPr>
        <p:spPr>
          <a:xfrm>
            <a:off x="365760" y="3383280"/>
            <a:ext cx="82296" cy="2834640"/>
          </a:xfrm>
          <a:prstGeom prst="rect">
            <a:avLst/>
          </a:prstGeom>
          <a:solidFill>
            <a:srgbClr val="1A8870"/>
          </a:solidFill>
          <a:ln/>
        </p:spPr>
      </p:sp>
      <p:sp>
        <p:nvSpPr>
          <p:cNvPr id="23" name="Text 21"/>
          <p:cNvSpPr/>
          <p:nvPr/>
        </p:nvSpPr>
        <p:spPr>
          <a:xfrm>
            <a:off x="594360" y="35661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AURORA THESIS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640080" y="3931920"/>
            <a:ext cx="1097280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Heritage Faraday MHD failed in 1989-1993 because alkali-seeded combustion plasma produced slag chemistry that destroyed electrodes. </a:t>
            </a:r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Aurora sidesteps this with four distinct σ mechanisms across four architectures — each one fundamentally different from heritage approaches.
</a:t>
            </a:r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building a portfolio rather than a single product, Aurora captures both the commercial energy market (clean firm power for hyperscalers + utilities) and the defense market (MHD propulsion + power for DoD platforms) — with shared platform technology that compounds across architectures.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365760" y="64922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Aurora MHD · CDW Research, Drumheller AB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11247120" y="649224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18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F1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411480"/>
            <a:ext cx="73152" cy="548640"/>
          </a:xfrm>
          <a:prstGeom prst="rect">
            <a:avLst/>
          </a:prstGeom>
          <a:solidFill>
            <a:srgbClr val="1A8870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365760"/>
            <a:ext cx="11338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Now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94360" y="850392"/>
            <a:ext cx="11338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converging tailwinds make 2026-2030 the right window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65760" y="1371600"/>
            <a:ext cx="3657600" cy="4754880"/>
          </a:xfrm>
          <a:prstGeom prst="rect">
            <a:avLst/>
          </a:prstGeom>
          <a:solidFill>
            <a:srgbClr val="FAFAF7"/>
          </a:solidFill>
          <a:ln/>
        </p:spPr>
      </p:sp>
      <p:sp>
        <p:nvSpPr>
          <p:cNvPr id="6" name="Shape 4"/>
          <p:cNvSpPr/>
          <p:nvPr/>
        </p:nvSpPr>
        <p:spPr>
          <a:xfrm>
            <a:off x="365760" y="1371600"/>
            <a:ext cx="82296" cy="4754880"/>
          </a:xfrm>
          <a:prstGeom prst="rect">
            <a:avLst/>
          </a:prstGeom>
          <a:solidFill>
            <a:srgbClr val="1A8870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55448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594360" y="2103120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Clean Energy Tax Credits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594360" y="251460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§45Y · §45V · §48E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94360" y="2926080"/>
            <a:ext cx="329184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IRA-era credits create direct revenue streams. §45Y delivers $30/MWh for clean electricity (Y1-10). §45V adds $0.60-3.00/kg for clean H₂ byproduct (A2 unique). §48E provides 30%+ ITC. Stackable with state-level CES mandates.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206240" y="1371600"/>
            <a:ext cx="3657600" cy="4754880"/>
          </a:xfrm>
          <a:prstGeom prst="rect">
            <a:avLst/>
          </a:prstGeom>
          <a:solidFill>
            <a:srgbClr val="FAFAF7"/>
          </a:solidFill>
          <a:ln/>
        </p:spPr>
      </p:sp>
      <p:sp>
        <p:nvSpPr>
          <p:cNvPr id="12" name="Shape 10"/>
          <p:cNvSpPr/>
          <p:nvPr/>
        </p:nvSpPr>
        <p:spPr>
          <a:xfrm>
            <a:off x="4206240" y="1371600"/>
            <a:ext cx="82296" cy="4754880"/>
          </a:xfrm>
          <a:prstGeom prst="rect">
            <a:avLst/>
          </a:prstGeom>
          <a:solidFill>
            <a:srgbClr val="1A8870"/>
          </a:solidFill>
          <a:ln/>
        </p:spPr>
      </p:sp>
      <p:sp>
        <p:nvSpPr>
          <p:cNvPr id="13" name="Text 11"/>
          <p:cNvSpPr/>
          <p:nvPr/>
        </p:nvSpPr>
        <p:spPr>
          <a:xfrm>
            <a:off x="4434840" y="155448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434840" y="2103120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24/7 CFE Mandates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4434840" y="251460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Hyperscaler · Industrial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434840" y="2926080"/>
            <a:ext cx="329184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Microsoft (2030), Google (2030), AWS (2030), Meta (2030) committed to 24/7 carbon-free electricity. No scalable clean firm option exists today. Hyperscalers paying $200-300/MWh premium to secure the few clean firm contracts available.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8046720" y="1371600"/>
            <a:ext cx="3657600" cy="4754880"/>
          </a:xfrm>
          <a:prstGeom prst="rect">
            <a:avLst/>
          </a:prstGeom>
          <a:solidFill>
            <a:srgbClr val="FAFAF7"/>
          </a:solidFill>
          <a:ln/>
        </p:spPr>
      </p:sp>
      <p:sp>
        <p:nvSpPr>
          <p:cNvPr id="18" name="Shape 16"/>
          <p:cNvSpPr/>
          <p:nvPr/>
        </p:nvSpPr>
        <p:spPr>
          <a:xfrm>
            <a:off x="8046720" y="1371600"/>
            <a:ext cx="82296" cy="4754880"/>
          </a:xfrm>
          <a:prstGeom prst="rect">
            <a:avLst/>
          </a:prstGeom>
          <a:solidFill>
            <a:srgbClr val="1A8870"/>
          </a:solidFill>
          <a:ln/>
        </p:spPr>
      </p:sp>
      <p:sp>
        <p:nvSpPr>
          <p:cNvPr id="19" name="Text 17"/>
          <p:cNvSpPr/>
          <p:nvPr/>
        </p:nvSpPr>
        <p:spPr>
          <a:xfrm>
            <a:off x="8275320" y="155448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3200" dirty="0"/>
          </a:p>
        </p:txBody>
      </p:sp>
      <p:sp>
        <p:nvSpPr>
          <p:cNvPr id="20" name="Text 18"/>
          <p:cNvSpPr/>
          <p:nvPr/>
        </p:nvSpPr>
        <p:spPr>
          <a:xfrm>
            <a:off x="8275320" y="2103120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Defense Modernization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8275320" y="251460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DoD · DARPA · AFRL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8275320" y="2926080"/>
            <a:ext cx="329184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DoD strategic technology lists explicitly identify MHD propulsion + directed-energy as critical capabilities with no domestic supplier. DARPA + AFRL Phase 1/2 programs available 2026-2028. MCIB v9 validation in 2028 unlocks DoD program-of-record.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65760" y="64922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Aurora MHD · CDW Research, Drumheller AB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11247120" y="649224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18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F1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411480"/>
            <a:ext cx="73152" cy="548640"/>
          </a:xfrm>
          <a:prstGeom prst="rect">
            <a:avLst/>
          </a:prstGeom>
          <a:solidFill>
            <a:srgbClr val="1A8870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365760"/>
            <a:ext cx="11338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Heritage Sidestep: The Innovation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94360" y="850392"/>
            <a:ext cx="11338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σ mechanisms that solve the 1989-1993 DOE Faraday MHD failure modes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65760" y="1371600"/>
            <a:ext cx="4114800" cy="4754880"/>
          </a:xfrm>
          <a:prstGeom prst="rect">
            <a:avLst/>
          </a:prstGeom>
          <a:solidFill>
            <a:srgbClr val="0E1116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55448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C68F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HERITAGE FAILURE MODE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187452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Alkali-Seeded Combustion Plasma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594360" y="2377440"/>
            <a:ext cx="3657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1989-1993 DOE Faraday MHD programs (U-25, Avco Mark V/VI, CDIF) failed because: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94360" y="3200400"/>
            <a:ext cx="365760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Slag chemistry attack on electrodes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Cs makeup consumption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Coal-fired economics never closed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Gigawatt FOAK CAPEX risk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path to clean firm classification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663440" y="1371600"/>
            <a:ext cx="3520440" cy="2286000"/>
          </a:xfrm>
          <a:prstGeom prst="rect">
            <a:avLst/>
          </a:prstGeom>
          <a:solidFill>
            <a:srgbClr val="FAFAF7"/>
          </a:solidFill>
          <a:ln/>
        </p:spPr>
      </p:sp>
      <p:sp>
        <p:nvSpPr>
          <p:cNvPr id="11" name="Shape 9"/>
          <p:cNvSpPr/>
          <p:nvPr/>
        </p:nvSpPr>
        <p:spPr>
          <a:xfrm>
            <a:off x="4663440" y="1371600"/>
            <a:ext cx="82296" cy="2286000"/>
          </a:xfrm>
          <a:prstGeom prst="rect">
            <a:avLst/>
          </a:prstGeom>
          <a:solidFill>
            <a:srgbClr val="0E1116"/>
          </a:solidFill>
          <a:ln/>
        </p:spPr>
      </p:sp>
      <p:sp>
        <p:nvSpPr>
          <p:cNvPr id="12" name="Text 10"/>
          <p:cNvSpPr/>
          <p:nvPr/>
        </p:nvSpPr>
        <p:spPr>
          <a:xfrm>
            <a:off x="4846320" y="15087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A1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5760720" y="155448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400" kern="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 MECHANISM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760720" y="17830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HydroSynth DBD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846320" y="2240280"/>
            <a:ext cx="3200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Atmospheric DBD plasma at 30 kV / 50 kHz · σ ≈ 200 S/m via H₃O⁺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846320" y="329184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400" kern="0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HERITAGE SIDESTEP ✓</a:t>
            </a:r>
            <a:endParaRPr lang="en-US" sz="800" dirty="0"/>
          </a:p>
        </p:txBody>
      </p:sp>
      <p:sp>
        <p:nvSpPr>
          <p:cNvPr id="17" name="Shape 15"/>
          <p:cNvSpPr/>
          <p:nvPr/>
        </p:nvSpPr>
        <p:spPr>
          <a:xfrm>
            <a:off x="8275320" y="1371600"/>
            <a:ext cx="3520440" cy="2286000"/>
          </a:xfrm>
          <a:prstGeom prst="rect">
            <a:avLst/>
          </a:prstGeom>
          <a:solidFill>
            <a:srgbClr val="FAFAF7"/>
          </a:solidFill>
          <a:ln/>
        </p:spPr>
      </p:sp>
      <p:sp>
        <p:nvSpPr>
          <p:cNvPr id="18" name="Shape 16"/>
          <p:cNvSpPr/>
          <p:nvPr/>
        </p:nvSpPr>
        <p:spPr>
          <a:xfrm>
            <a:off x="8275320" y="1371600"/>
            <a:ext cx="82296" cy="2286000"/>
          </a:xfrm>
          <a:prstGeom prst="rect">
            <a:avLst/>
          </a:prstGeom>
          <a:solidFill>
            <a:srgbClr val="1A8870"/>
          </a:solidFill>
          <a:ln/>
        </p:spPr>
      </p:sp>
      <p:sp>
        <p:nvSpPr>
          <p:cNvPr id="19" name="Text 17"/>
          <p:cNvSpPr/>
          <p:nvPr/>
        </p:nvSpPr>
        <p:spPr>
          <a:xfrm>
            <a:off x="8458200" y="15087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A2</a:t>
            </a:r>
            <a:endParaRPr lang="en-US" sz="2800" dirty="0"/>
          </a:p>
        </p:txBody>
      </p:sp>
      <p:sp>
        <p:nvSpPr>
          <p:cNvPr id="20" name="Text 18"/>
          <p:cNvSpPr/>
          <p:nvPr/>
        </p:nvSpPr>
        <p:spPr>
          <a:xfrm>
            <a:off x="9372600" y="155448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400" kern="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 MECHANISM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9372600" y="17830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SC-NH₃ + Dissolved Alkali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458200" y="2240280"/>
            <a:ext cx="3200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Supercritical NH₃ at 18 MPa · alkali in fluid generates σ ≥ 500 S/m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8458200" y="329184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400" kern="0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HERITAGE SIDESTEP ✓</a:t>
            </a:r>
            <a:endParaRPr lang="en-US" sz="800" dirty="0"/>
          </a:p>
        </p:txBody>
      </p:sp>
      <p:sp>
        <p:nvSpPr>
          <p:cNvPr id="24" name="Shape 22"/>
          <p:cNvSpPr/>
          <p:nvPr/>
        </p:nvSpPr>
        <p:spPr>
          <a:xfrm>
            <a:off x="4663440" y="3794760"/>
            <a:ext cx="3520440" cy="2286000"/>
          </a:xfrm>
          <a:prstGeom prst="rect">
            <a:avLst/>
          </a:prstGeom>
          <a:solidFill>
            <a:srgbClr val="FAFAF7"/>
          </a:solidFill>
          <a:ln/>
        </p:spPr>
      </p:sp>
      <p:sp>
        <p:nvSpPr>
          <p:cNvPr id="25" name="Shape 23"/>
          <p:cNvSpPr/>
          <p:nvPr/>
        </p:nvSpPr>
        <p:spPr>
          <a:xfrm>
            <a:off x="4663440" y="3794760"/>
            <a:ext cx="82296" cy="2286000"/>
          </a:xfrm>
          <a:prstGeom prst="rect">
            <a:avLst/>
          </a:prstGeom>
          <a:solidFill>
            <a:srgbClr val="5C6370"/>
          </a:solidFill>
          <a:ln/>
        </p:spPr>
      </p:sp>
      <p:sp>
        <p:nvSpPr>
          <p:cNvPr id="26" name="Text 24"/>
          <p:cNvSpPr/>
          <p:nvPr/>
        </p:nvSpPr>
        <p:spPr>
          <a:xfrm>
            <a:off x="4846320" y="393192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A3</a:t>
            </a:r>
            <a:endParaRPr lang="en-US" sz="2800" dirty="0"/>
          </a:p>
        </p:txBody>
      </p:sp>
      <p:sp>
        <p:nvSpPr>
          <p:cNvPr id="27" name="Text 25"/>
          <p:cNvSpPr/>
          <p:nvPr/>
        </p:nvSpPr>
        <p:spPr>
          <a:xfrm>
            <a:off x="5760720" y="397764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400" kern="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 MECHANISM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5760720" y="420624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Plasma Toroid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4846320" y="4663440"/>
            <a:ext cx="3200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Sub-fusion plasma at 3-5,000 K · σ ≥ 300 S/m direct ionic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4846320" y="571500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400" kern="0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HERITAGE SIDESTEP ✓</a:t>
            </a:r>
            <a:endParaRPr lang="en-US" sz="800" dirty="0"/>
          </a:p>
        </p:txBody>
      </p:sp>
      <p:sp>
        <p:nvSpPr>
          <p:cNvPr id="31" name="Shape 29"/>
          <p:cNvSpPr/>
          <p:nvPr/>
        </p:nvSpPr>
        <p:spPr>
          <a:xfrm>
            <a:off x="8275320" y="3794760"/>
            <a:ext cx="3520440" cy="2286000"/>
          </a:xfrm>
          <a:prstGeom prst="rect">
            <a:avLst/>
          </a:prstGeom>
          <a:solidFill>
            <a:srgbClr val="FAFAF7"/>
          </a:solidFill>
          <a:ln/>
        </p:spPr>
      </p:sp>
      <p:sp>
        <p:nvSpPr>
          <p:cNvPr id="32" name="Shape 30"/>
          <p:cNvSpPr/>
          <p:nvPr/>
        </p:nvSpPr>
        <p:spPr>
          <a:xfrm>
            <a:off x="8275320" y="3794760"/>
            <a:ext cx="82296" cy="2286000"/>
          </a:xfrm>
          <a:prstGeom prst="rect">
            <a:avLst/>
          </a:prstGeom>
          <a:solidFill>
            <a:srgbClr val="C68F38"/>
          </a:solidFill>
          <a:ln/>
        </p:spPr>
      </p:sp>
      <p:sp>
        <p:nvSpPr>
          <p:cNvPr id="33" name="Text 31"/>
          <p:cNvSpPr/>
          <p:nvPr/>
        </p:nvSpPr>
        <p:spPr>
          <a:xfrm>
            <a:off x="8458200" y="393192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C68F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A4</a:t>
            </a:r>
            <a:endParaRPr lang="en-US" sz="2800" dirty="0"/>
          </a:p>
        </p:txBody>
      </p:sp>
      <p:sp>
        <p:nvSpPr>
          <p:cNvPr id="34" name="Text 32"/>
          <p:cNvSpPr/>
          <p:nvPr/>
        </p:nvSpPr>
        <p:spPr>
          <a:xfrm>
            <a:off x="9372600" y="397764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400" kern="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 MECHANISM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9372600" y="420624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Cesium-Vapor Electrodes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8458200" y="4663440"/>
            <a:ext cx="3200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Closed-cycle N₂ + Cs vapor · ionic conduction without combustion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8458200" y="571500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400" kern="0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HERITAGE SIDESTEP ✓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365760" y="64922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Aurora MHD · CDW Research, Drumheller AB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11247120" y="649224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18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F1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411480"/>
            <a:ext cx="73152" cy="548640"/>
          </a:xfrm>
          <a:prstGeom prst="rect">
            <a:avLst/>
          </a:prstGeom>
          <a:solidFill>
            <a:srgbClr val="1A8870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365760"/>
            <a:ext cx="11338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Four Architectures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94360" y="850392"/>
            <a:ext cx="11338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Distinct applications, shared platform technology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65760" y="1371600"/>
            <a:ext cx="5669280" cy="2286000"/>
          </a:xfrm>
          <a:prstGeom prst="rect">
            <a:avLst/>
          </a:prstGeom>
          <a:solidFill>
            <a:srgbClr val="FAFAF7"/>
          </a:solidFill>
          <a:ln/>
        </p:spPr>
      </p:sp>
      <p:sp>
        <p:nvSpPr>
          <p:cNvPr id="6" name="Shape 4"/>
          <p:cNvSpPr/>
          <p:nvPr/>
        </p:nvSpPr>
        <p:spPr>
          <a:xfrm>
            <a:off x="365760" y="1371600"/>
            <a:ext cx="91440" cy="2286000"/>
          </a:xfrm>
          <a:prstGeom prst="rect">
            <a:avLst/>
          </a:prstGeom>
          <a:solidFill>
            <a:srgbClr val="1A8870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50876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spc="200" kern="0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A4 ZENITH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94360" y="1920240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400" kern="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FLAGSHIP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594360" y="2240280"/>
            <a:ext cx="5349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8.5 MWe</a:t>
            </a:r>
            <a:pPr indent="0" marL="0">
              <a:buNone/>
            </a:pPr>
            <a:r>
              <a:rPr lang="en-US" sz="10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·    </a:t>
            </a:r>
            <a:pPr indent="0" marL="0">
              <a:buNone/>
            </a:pPr>
            <a:r>
              <a:rPr lang="en-US" sz="10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$25M turnkey</a:t>
            </a:r>
            <a:pPr indent="0" marL="0">
              <a:buNone/>
            </a:pPr>
            <a:r>
              <a:rPr lang="en-US" sz="10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·    </a:t>
            </a:r>
            <a:pPr indent="0" marL="0">
              <a:buNone/>
            </a:pPr>
            <a:r>
              <a:rPr lang="en-US" sz="1000" b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25.5% IRR (S1)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94360" y="2560320"/>
            <a:ext cx="5349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Distributed clean firm hybrid storage-generator. Containerized · charged off-peak from grid · discharges firm clean power. Hyperscaler 24/7 CFE BTM. Closed-cycle Brayton MHD with cesium-vapor electrodes.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6126480" y="1371600"/>
            <a:ext cx="5669280" cy="2286000"/>
          </a:xfrm>
          <a:prstGeom prst="rect">
            <a:avLst/>
          </a:prstGeom>
          <a:solidFill>
            <a:srgbClr val="FAFAF7"/>
          </a:solidFill>
          <a:ln/>
        </p:spPr>
      </p:sp>
      <p:sp>
        <p:nvSpPr>
          <p:cNvPr id="12" name="Shape 10"/>
          <p:cNvSpPr/>
          <p:nvPr/>
        </p:nvSpPr>
        <p:spPr>
          <a:xfrm>
            <a:off x="6126480" y="1371600"/>
            <a:ext cx="91440" cy="2286000"/>
          </a:xfrm>
          <a:prstGeom prst="rect">
            <a:avLst/>
          </a:prstGeom>
          <a:solidFill>
            <a:srgbClr val="1A8870"/>
          </a:solidFill>
          <a:ln/>
        </p:spPr>
      </p:sp>
      <p:sp>
        <p:nvSpPr>
          <p:cNvPr id="13" name="Text 11"/>
          <p:cNvSpPr/>
          <p:nvPr/>
        </p:nvSpPr>
        <p:spPr>
          <a:xfrm>
            <a:off x="6355080" y="150876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spc="200" kern="0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A2 MERIDIAN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355080" y="1920240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400" kern="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UTILITY-SCALE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6355080" y="2240280"/>
            <a:ext cx="5349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 MWe</a:t>
            </a:r>
            <a:pPr indent="0" marL="0">
              <a:buNone/>
            </a:pPr>
            <a:r>
              <a:rPr lang="en-US" sz="10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·    </a:t>
            </a:r>
            <a:pPr indent="0" marL="0">
              <a:buNone/>
            </a:pPr>
            <a:r>
              <a:rPr lang="en-US" sz="10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$62M turnkey</a:t>
            </a:r>
            <a:pPr indent="0" marL="0">
              <a:buNone/>
            </a:pPr>
            <a:r>
              <a:rPr lang="en-US" sz="10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·    </a:t>
            </a:r>
            <a:pPr indent="0" marL="0">
              <a:buNone/>
            </a:pPr>
            <a:r>
              <a:rPr lang="en-US" sz="1000" b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22.4% IRR (S2)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6355080" y="2560320"/>
            <a:ext cx="5349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Utility-scale firm clean baseload. Multi-pass Faraday MHD with SC-NH₃ + dissolved alkali working fluid. AmmoBurst pre-conditioning + §45V H₂ byproduct revenue (architecturally unique to A2).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65760" y="3794760"/>
            <a:ext cx="5669280" cy="2286000"/>
          </a:xfrm>
          <a:prstGeom prst="rect">
            <a:avLst/>
          </a:prstGeom>
          <a:solidFill>
            <a:srgbClr val="FAFAF7"/>
          </a:solidFill>
          <a:ln/>
        </p:spPr>
      </p:sp>
      <p:sp>
        <p:nvSpPr>
          <p:cNvPr id="18" name="Shape 16"/>
          <p:cNvSpPr/>
          <p:nvPr/>
        </p:nvSpPr>
        <p:spPr>
          <a:xfrm>
            <a:off x="365760" y="3794760"/>
            <a:ext cx="91440" cy="2286000"/>
          </a:xfrm>
          <a:prstGeom prst="rect">
            <a:avLst/>
          </a:prstGeom>
          <a:solidFill>
            <a:srgbClr val="5C6370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393192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spc="200" kern="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A3 CIRRUS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594360" y="4343400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400" kern="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DISTRIBUTED + COMPONENT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594360" y="4663440"/>
            <a:ext cx="5349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2.89 MWe</a:t>
            </a:r>
            <a:pPr indent="0" marL="0">
              <a:buNone/>
            </a:pPr>
            <a:r>
              <a:rPr lang="en-US" sz="10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·    </a:t>
            </a:r>
            <a:pPr indent="0" marL="0">
              <a:buNone/>
            </a:pPr>
            <a:r>
              <a:rPr lang="en-US" sz="10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$23M / $16M comp</a:t>
            </a:r>
            <a:pPr indent="0" marL="0">
              <a:buNone/>
            </a:pPr>
            <a:r>
              <a:rPr lang="en-US" sz="10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·    </a:t>
            </a:r>
            <a:pPr indent="0" marL="0">
              <a:buNone/>
            </a:pPr>
            <a:r>
              <a:rPr lang="en-US" sz="1000" b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10.4% standalone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594360" y="4983480"/>
            <a:ext cx="5349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Compact plasma toroid · open architecture preserves multiple pathways. Primary value: A1 Mode B/C component (1× or 9× per platform). Secondary: distributed clean firm microgrids + niche applications.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6126480" y="3794760"/>
            <a:ext cx="5669280" cy="2286000"/>
          </a:xfrm>
          <a:prstGeom prst="rect">
            <a:avLst/>
          </a:prstGeom>
          <a:solidFill>
            <a:srgbClr val="FAFAF7"/>
          </a:solidFill>
          <a:ln/>
        </p:spPr>
      </p:sp>
      <p:sp>
        <p:nvSpPr>
          <p:cNvPr id="24" name="Shape 22"/>
          <p:cNvSpPr/>
          <p:nvPr/>
        </p:nvSpPr>
        <p:spPr>
          <a:xfrm>
            <a:off x="6126480" y="3794760"/>
            <a:ext cx="91440" cy="2286000"/>
          </a:xfrm>
          <a:prstGeom prst="rect">
            <a:avLst/>
          </a:prstGeom>
          <a:solidFill>
            <a:srgbClr val="0E1116"/>
          </a:solidFill>
          <a:ln/>
        </p:spPr>
      </p:sp>
      <p:sp>
        <p:nvSpPr>
          <p:cNvPr id="25" name="Text 23"/>
          <p:cNvSpPr/>
          <p:nvPr/>
        </p:nvSpPr>
        <p:spPr>
          <a:xfrm>
            <a:off x="6355080" y="393192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spc="200" kern="0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A1 CORONA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6355080" y="4343400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400" kern="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DEFENSE PRIMARY VALUE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6355080" y="4663440"/>
            <a:ext cx="5349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Defense / 4 modes</a:t>
            </a:r>
            <a:pPr indent="0" marL="0">
              <a:buNone/>
            </a:pPr>
            <a:r>
              <a:rPr lang="en-US" sz="10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·    </a:t>
            </a:r>
            <a:pPr indent="0" marL="0">
              <a:buNone/>
            </a:pPr>
            <a:r>
              <a:rPr lang="en-US" sz="10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$25-340M</a:t>
            </a:r>
            <a:pPr indent="0" marL="0">
              <a:buNone/>
            </a:pPr>
            <a:r>
              <a:rPr lang="en-US" sz="10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·    </a:t>
            </a:r>
            <a:pPr indent="0" marL="0">
              <a:buNone/>
            </a:pPr>
            <a:r>
              <a:rPr lang="en-US" sz="1000" b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55% margin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6355080" y="4983480"/>
            <a:ext cx="5349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Corkscrew MHD accelerator with HydroSynth DBD. Four mode configurations for defense/aerospace. 2028 MCIB v9 validation gates DoD program-of-record. Defense margins 50-60%. Largest single-architecture revenue contributor.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365760" y="64922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Aurora MHD · CDW Research, Drumheller AB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11247120" y="649224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18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1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411480"/>
            <a:ext cx="73152" cy="548640"/>
          </a:xfrm>
          <a:prstGeom prst="rect">
            <a:avLst/>
          </a:prstGeom>
          <a:solidFill>
            <a:srgbClr val="1A8870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365760"/>
            <a:ext cx="11338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A4 Zenith — Commercial Flagship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94360" y="850392"/>
            <a:ext cx="11338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Distributed clean firm hybrid storage-generator · 25.5% S1 IRR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65760" y="1371600"/>
            <a:ext cx="5029200" cy="4754880"/>
          </a:xfrm>
          <a:prstGeom prst="rect">
            <a:avLst/>
          </a:prstGeom>
          <a:solidFill>
            <a:srgbClr val="FAFAF7"/>
          </a:solidFill>
          <a:ln/>
        </p:spPr>
      </p:sp>
      <p:sp>
        <p:nvSpPr>
          <p:cNvPr id="6" name="Shape 4"/>
          <p:cNvSpPr/>
          <p:nvPr/>
        </p:nvSpPr>
        <p:spPr>
          <a:xfrm>
            <a:off x="365760" y="1371600"/>
            <a:ext cx="91440" cy="4754880"/>
          </a:xfrm>
          <a:prstGeom prst="rect">
            <a:avLst/>
          </a:prstGeom>
          <a:solidFill>
            <a:srgbClr val="1A8870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554480"/>
            <a:ext cx="4754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COMMERCIAL FLAGSHIP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594360" y="1828800"/>
            <a:ext cx="4754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2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8.5 MWe · 6-Month</a:t>
            </a:r>
            <a:endParaRPr lang="en-US" sz="2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22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Deployment · $25M Turnkey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594360" y="2926080"/>
            <a:ext cx="475488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Charges from grid off-peak ($30/MWh). Stores energy thermochemically in ceramic regenerator + electric-preheat MOF-catalyst chemistry. Discharges firm clean power on demand at $120-200/MWh.
</a:t>
            </a:r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Container-shippable. No fuel infrastructure required. No NRC permitting. Zero direct emissions.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669280" y="1371600"/>
            <a:ext cx="3017520" cy="1143000"/>
          </a:xfrm>
          <a:prstGeom prst="rect">
            <a:avLst/>
          </a:prstGeom>
          <a:solidFill>
            <a:srgbClr val="0E1116"/>
          </a:solidFill>
          <a:ln/>
        </p:spPr>
      </p:sp>
      <p:sp>
        <p:nvSpPr>
          <p:cNvPr id="11" name="Text 9"/>
          <p:cNvSpPr/>
          <p:nvPr/>
        </p:nvSpPr>
        <p:spPr>
          <a:xfrm>
            <a:off x="5852160" y="150876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8.5 MWe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5852160" y="205740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400" kern="0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 power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8823960" y="1371600"/>
            <a:ext cx="3017520" cy="1143000"/>
          </a:xfrm>
          <a:prstGeom prst="rect">
            <a:avLst/>
          </a:prstGeom>
          <a:solidFill>
            <a:srgbClr val="0E1116"/>
          </a:solidFill>
          <a:ln/>
        </p:spPr>
      </p:sp>
      <p:sp>
        <p:nvSpPr>
          <p:cNvPr id="14" name="Text 12"/>
          <p:cNvSpPr/>
          <p:nvPr/>
        </p:nvSpPr>
        <p:spPr>
          <a:xfrm>
            <a:off x="9006840" y="150876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~50%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9006840" y="205740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400" kern="0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Round-trip eff.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5669280" y="2651760"/>
            <a:ext cx="3017520" cy="1143000"/>
          </a:xfrm>
          <a:prstGeom prst="rect">
            <a:avLst/>
          </a:prstGeom>
          <a:solidFill>
            <a:srgbClr val="0E1116"/>
          </a:solidFill>
          <a:ln/>
        </p:spPr>
      </p:sp>
      <p:sp>
        <p:nvSpPr>
          <p:cNvPr id="17" name="Text 15"/>
          <p:cNvSpPr/>
          <p:nvPr/>
        </p:nvSpPr>
        <p:spPr>
          <a:xfrm>
            <a:off x="5852160" y="278892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8-12 hr</a:t>
            </a:r>
            <a:endParaRPr lang="en-US" sz="2600" dirty="0"/>
          </a:p>
        </p:txBody>
      </p:sp>
      <p:sp>
        <p:nvSpPr>
          <p:cNvPr id="18" name="Text 16"/>
          <p:cNvSpPr/>
          <p:nvPr/>
        </p:nvSpPr>
        <p:spPr>
          <a:xfrm>
            <a:off x="5852160" y="333756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400" kern="0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Storage duration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8823960" y="2651760"/>
            <a:ext cx="3017520" cy="1143000"/>
          </a:xfrm>
          <a:prstGeom prst="rect">
            <a:avLst/>
          </a:prstGeom>
          <a:solidFill>
            <a:srgbClr val="0E1116"/>
          </a:solidFill>
          <a:ln/>
        </p:spPr>
      </p:sp>
      <p:sp>
        <p:nvSpPr>
          <p:cNvPr id="20" name="Text 18"/>
          <p:cNvSpPr/>
          <p:nvPr/>
        </p:nvSpPr>
        <p:spPr>
          <a:xfrm>
            <a:off x="9006840" y="278892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 ft</a:t>
            </a:r>
            <a:endParaRPr lang="en-US" sz="2600" dirty="0"/>
          </a:p>
        </p:txBody>
      </p:sp>
      <p:sp>
        <p:nvSpPr>
          <p:cNvPr id="21" name="Text 19"/>
          <p:cNvSpPr/>
          <p:nvPr/>
        </p:nvSpPr>
        <p:spPr>
          <a:xfrm>
            <a:off x="9006840" y="333756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400" kern="0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 container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5669280" y="4069080"/>
            <a:ext cx="612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THREE-SCENARIO PROJECT IRR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5669280" y="443484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S1 Hyperscaler 24/7 CFE BTM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8503920" y="4553712"/>
            <a:ext cx="2286000" cy="164592"/>
          </a:xfrm>
          <a:prstGeom prst="rect">
            <a:avLst/>
          </a:prstGeom>
          <a:solidFill>
            <a:srgbClr val="DDD8CE"/>
          </a:solidFill>
          <a:ln/>
        </p:spPr>
      </p:sp>
      <p:sp>
        <p:nvSpPr>
          <p:cNvPr id="25" name="Shape 23"/>
          <p:cNvSpPr/>
          <p:nvPr/>
        </p:nvSpPr>
        <p:spPr>
          <a:xfrm>
            <a:off x="8503920" y="4553712"/>
            <a:ext cx="1943100" cy="164592"/>
          </a:xfrm>
          <a:prstGeom prst="rect">
            <a:avLst/>
          </a:prstGeom>
          <a:solidFill>
            <a:srgbClr val="1A8870"/>
          </a:solidFill>
          <a:ln/>
        </p:spPr>
      </p:sp>
      <p:sp>
        <p:nvSpPr>
          <p:cNvPr id="26" name="Text 24"/>
          <p:cNvSpPr/>
          <p:nvPr/>
        </p:nvSpPr>
        <p:spPr>
          <a:xfrm>
            <a:off x="10881360" y="443484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25.5%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5669280" y="49377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S2 Industrial Cogen Host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8503920" y="5056632"/>
            <a:ext cx="2286000" cy="164592"/>
          </a:xfrm>
          <a:prstGeom prst="rect">
            <a:avLst/>
          </a:prstGeom>
          <a:solidFill>
            <a:srgbClr val="DDD8CE"/>
          </a:solidFill>
          <a:ln/>
        </p:spPr>
      </p:sp>
      <p:sp>
        <p:nvSpPr>
          <p:cNvPr id="29" name="Shape 27"/>
          <p:cNvSpPr/>
          <p:nvPr/>
        </p:nvSpPr>
        <p:spPr>
          <a:xfrm>
            <a:off x="8503920" y="5056632"/>
            <a:ext cx="1630680" cy="164592"/>
          </a:xfrm>
          <a:prstGeom prst="rect">
            <a:avLst/>
          </a:prstGeom>
          <a:solidFill>
            <a:srgbClr val="1A8870"/>
          </a:solidFill>
          <a:ln/>
        </p:spPr>
      </p:sp>
      <p:sp>
        <p:nvSpPr>
          <p:cNvPr id="30" name="Text 28"/>
          <p:cNvSpPr/>
          <p:nvPr/>
        </p:nvSpPr>
        <p:spPr>
          <a:xfrm>
            <a:off x="10881360" y="493776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21.4%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5669280" y="54406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S3 Merchant IPP (stress test)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8503920" y="5559552"/>
            <a:ext cx="2286000" cy="164592"/>
          </a:xfrm>
          <a:prstGeom prst="rect">
            <a:avLst/>
          </a:prstGeom>
          <a:solidFill>
            <a:srgbClr val="DDD8CE"/>
          </a:solidFill>
          <a:ln/>
        </p:spPr>
      </p:sp>
      <p:sp>
        <p:nvSpPr>
          <p:cNvPr id="33" name="Shape 31"/>
          <p:cNvSpPr/>
          <p:nvPr/>
        </p:nvSpPr>
        <p:spPr>
          <a:xfrm>
            <a:off x="8503920" y="5559552"/>
            <a:ext cx="685800" cy="164592"/>
          </a:xfrm>
          <a:prstGeom prst="rect">
            <a:avLst/>
          </a:prstGeom>
          <a:solidFill>
            <a:srgbClr val="C68F38"/>
          </a:solidFill>
          <a:ln/>
        </p:spPr>
      </p:sp>
      <p:sp>
        <p:nvSpPr>
          <p:cNvPr id="34" name="Text 32"/>
          <p:cNvSpPr/>
          <p:nvPr/>
        </p:nvSpPr>
        <p:spPr>
          <a:xfrm>
            <a:off x="10881360" y="544068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9%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365760" y="64922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Aurora MHD · CDW Research, Drumheller AB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11247120" y="649224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18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F1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411480"/>
            <a:ext cx="73152" cy="548640"/>
          </a:xfrm>
          <a:prstGeom prst="rect">
            <a:avLst/>
          </a:prstGeom>
          <a:solidFill>
            <a:srgbClr val="1A8870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365760"/>
            <a:ext cx="11338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A2 Meridian — Utility-Scale + H₂ Byproduct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94360" y="850392"/>
            <a:ext cx="11338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 MWe firm clean baseload with §45V Clean Hydrogen revenue stream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65760" y="1371600"/>
            <a:ext cx="5029200" cy="4754880"/>
          </a:xfrm>
          <a:prstGeom prst="rect">
            <a:avLst/>
          </a:prstGeom>
          <a:solidFill>
            <a:srgbClr val="FAFAF7"/>
          </a:solidFill>
          <a:ln/>
        </p:spPr>
      </p:sp>
      <p:sp>
        <p:nvSpPr>
          <p:cNvPr id="6" name="Shape 4"/>
          <p:cNvSpPr/>
          <p:nvPr/>
        </p:nvSpPr>
        <p:spPr>
          <a:xfrm>
            <a:off x="365760" y="1371600"/>
            <a:ext cx="91440" cy="4754880"/>
          </a:xfrm>
          <a:prstGeom prst="rect">
            <a:avLst/>
          </a:prstGeom>
          <a:solidFill>
            <a:srgbClr val="1A8870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554480"/>
            <a:ext cx="4754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UTILITY-SCALE SPECIALIST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594360" y="1828800"/>
            <a:ext cx="4754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 MWe · η = 0.50 ·</a:t>
            </a:r>
            <a:endParaRPr lang="en-US" sz="2200" dirty="0"/>
          </a:p>
          <a:p>
            <a:pPr indent="0" marL="0">
              <a:buNone/>
            </a:pPr>
            <a:r>
              <a:rPr lang="en-US" sz="22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$62M Turnkey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594360" y="2926080"/>
            <a:ext cx="475488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Multi-pass Faraday MHD with supercritical NH₃ at 18 MPa + dissolved alkali — chemistry-mediated σ heritage sidestep.
</a:t>
            </a:r>
            <a:pPr indent="0" marL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AmmoBurst pre-conditioning: </a:t>
            </a:r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NH₃ ↔ N₂ + 3H₂ catalytic chemistry produces H₂ byproduct stream qualifying for §45V Clean Hydrogen PTC ($0.60-3.00/kg depending on tier).
</a:t>
            </a:r>
            <a:pPr indent="0" marL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Architecturally unique to A2 — </a:t>
            </a:r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other architecture in our portfolio (or competitors') combines clean firm baseload + H₂ co-production at this scale.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669280" y="1371600"/>
            <a:ext cx="6126480" cy="2194560"/>
          </a:xfrm>
          <a:prstGeom prst="rect">
            <a:avLst/>
          </a:prstGeom>
          <a:solidFill>
            <a:srgbClr val="0E1116"/>
          </a:solidFill>
          <a:ln/>
        </p:spPr>
      </p:sp>
      <p:sp>
        <p:nvSpPr>
          <p:cNvPr id="11" name="Text 9"/>
          <p:cNvSpPr/>
          <p:nvPr/>
        </p:nvSpPr>
        <p:spPr>
          <a:xfrm>
            <a:off x="5852160" y="1508760"/>
            <a:ext cx="5852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C68F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§45V H₂ BYPRODUCT UPLIFT — ARCHITECTURALLY UNIQUE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852160" y="1874520"/>
            <a:ext cx="585216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S1 Premium Clean Firm: </a:t>
            </a:r>
            <a:pPr indent="0" marL="0">
              <a:spcAft>
                <a:spcPts val="400"/>
              </a:spcAft>
              <a:buNone/>
            </a:pPr>
            <a:r>
              <a:rPr lang="en-US" sz="1300" strike="sngStrike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18.6%</a:t>
            </a:r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</a:t>
            </a:r>
            <a:pPr indent="0" marL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20.1% IRR</a:t>
            </a:r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(+1.5 pts)
</a:t>
            </a:r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S2 Industrial Cogen: </a:t>
            </a:r>
            <a:pPr indent="0" marL="0">
              <a:spcAft>
                <a:spcPts val="400"/>
              </a:spcAft>
              <a:buNone/>
            </a:pPr>
            <a:r>
              <a:rPr lang="en-US" sz="1300" strike="sngStrike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19.8%</a:t>
            </a:r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</a:t>
            </a:r>
            <a:pPr indent="0" marL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22.4% IRR</a:t>
            </a:r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(+2.6 pts)
</a:t>
            </a:r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Tier upgrade (blue→green NH₃): </a:t>
            </a:r>
            <a:pPr indent="0" marL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+2.4 pts additional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669280" y="3749040"/>
            <a:ext cx="6126480" cy="2377440"/>
          </a:xfrm>
          <a:prstGeom prst="rect">
            <a:avLst/>
          </a:prstGeom>
          <a:solidFill>
            <a:srgbClr val="FAFAF7"/>
          </a:solidFill>
          <a:ln/>
        </p:spPr>
      </p:sp>
      <p:sp>
        <p:nvSpPr>
          <p:cNvPr id="14" name="Shape 12"/>
          <p:cNvSpPr/>
          <p:nvPr/>
        </p:nvSpPr>
        <p:spPr>
          <a:xfrm>
            <a:off x="5669280" y="3749040"/>
            <a:ext cx="82296" cy="2377440"/>
          </a:xfrm>
          <a:prstGeom prst="rect">
            <a:avLst/>
          </a:prstGeom>
          <a:solidFill>
            <a:srgbClr val="1A8870"/>
          </a:solidFill>
          <a:ln/>
        </p:spPr>
      </p:sp>
      <p:sp>
        <p:nvSpPr>
          <p:cNvPr id="15" name="Text 13"/>
          <p:cNvSpPr/>
          <p:nvPr/>
        </p:nvSpPr>
        <p:spPr>
          <a:xfrm>
            <a:off x="5897880" y="3886200"/>
            <a:ext cx="5852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8-STREAM REVENUE CATALOG · S1 YEAR 1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5897880" y="4206240"/>
            <a:ext cx="58521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contract:    $93.1M    </a:t>
            </a:r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ESG premium:    $5.6M
</a:t>
            </a:r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§45Y PTC:         $11.2M    </a:t>
            </a:r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Capacity:        $2.5M
</a:t>
            </a:r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DC avoidance:     —          </a:t>
            </a:r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Ancillary:       $1.5M
</a:t>
            </a:r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RECs:             —          </a:t>
            </a:r>
            <a:pPr indent="0" marL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C68F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§45V H₂ NEW:     $1.3M
</a:t>
            </a:r>
            <a:pPr indent="0" marL="0">
              <a:spcAft>
                <a:spcPts val="400"/>
              </a:spcAft>
              <a:buNone/>
            </a:pP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1 total:    $115.1M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65760" y="64922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Aurora MHD · CDW Research, Drumheller AB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11247120" y="649224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18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1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411480"/>
            <a:ext cx="73152" cy="548640"/>
          </a:xfrm>
          <a:prstGeom prst="rect">
            <a:avLst/>
          </a:prstGeom>
          <a:solidFill>
            <a:srgbClr val="1A8870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365760"/>
            <a:ext cx="11338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A3 Cirrus — Open Architecture + A1 Component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94360" y="850392"/>
            <a:ext cx="11338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Compact 2.89 MWe plasma toroid with primary value via A1 integration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65760" y="1371600"/>
            <a:ext cx="5029200" cy="4754880"/>
          </a:xfrm>
          <a:prstGeom prst="rect">
            <a:avLst/>
          </a:prstGeom>
          <a:solidFill>
            <a:srgbClr val="FAFAF7"/>
          </a:solidFill>
          <a:ln/>
        </p:spPr>
      </p:sp>
      <p:sp>
        <p:nvSpPr>
          <p:cNvPr id="6" name="Shape 4"/>
          <p:cNvSpPr/>
          <p:nvPr/>
        </p:nvSpPr>
        <p:spPr>
          <a:xfrm>
            <a:off x="365760" y="1371600"/>
            <a:ext cx="91440" cy="4754880"/>
          </a:xfrm>
          <a:prstGeom prst="rect">
            <a:avLst/>
          </a:prstGeom>
          <a:solidFill>
            <a:srgbClr val="5C6370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554480"/>
            <a:ext cx="4754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ARCHITECTURE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594360" y="1828800"/>
            <a:ext cx="4754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Compact Plasma Toroid</a:t>
            </a:r>
            <a:endParaRPr lang="en-US" sz="2200" dirty="0"/>
          </a:p>
          <a:p>
            <a:pPr indent="0" marL="0">
              <a:buNone/>
            </a:pPr>
            <a:r>
              <a:rPr lang="en-US" sz="22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Pathway Options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594360" y="2926080"/>
            <a:ext cx="475488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Sub-fusion plasma in toroidal geometry generates σ ≥ 300 S/m at 3-5,000 K — Aurora's third heritage σ sidestep.
</a:t>
            </a:r>
            <a:pPr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Dual commercial channels: </a:t>
            </a:r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(1) primary value as power module in A1 Corona Mode B (1×) and Mode C (9× array), $16M intra-portfolio · (2) secondary as standalone 2.89 MWe distributed clean firm at $23M turnkey.
</a:t>
            </a:r>
            <a:pPr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architecture preserves working fluid + fuel + σ optionality until 2028 MCIB v9 validation determines dominant A1 mode.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669280" y="1371600"/>
            <a:ext cx="612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10-YEAR REVENUE BY SCENARIO (PROBABILITY-WEIGHTED)</a:t>
            </a:r>
            <a:endParaRPr lang="en-US" sz="10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69280" y="1691640"/>
          <a:ext cx="612648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1280160"/>
                <a:gridCol w="1280160"/>
                <a:gridCol w="13716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2F1E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Scenario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116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2F1E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Standalone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116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2F1E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A3-in-A1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116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2F1E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11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A2D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S1 Climate (30%)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2A2D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$690M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2A2D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$224M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2A2D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$914M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A2D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S2 Defense (12%)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2A2D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$230M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2A2D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$816M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2A2D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$1,046M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A2D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S3 Distributed (28%)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2A2D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$1,035M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2A2D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$128M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2A2D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$1,163M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A2D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S4 Conservative (25%)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2A2D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$345M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2A2D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$80M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2A2D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$425M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A2D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S5 Pivot (5%)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2A2D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$184M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2A2D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$0M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2A2D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$184M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2A2D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Probability-weighted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4F0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2A2D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$258M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4F0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2A2D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$348M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4F0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1A88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$606M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4F0"/>
                    </a:solidFill>
                  </a:tcPr>
                </a:tc>
              </a:tr>
            </a:tbl>
          </a:graphicData>
        </a:graphic>
      </p:graphicFrame>
      <p:sp>
        <p:nvSpPr>
          <p:cNvPr id="12" name="Shape 9"/>
          <p:cNvSpPr/>
          <p:nvPr/>
        </p:nvSpPr>
        <p:spPr>
          <a:xfrm>
            <a:off x="5669280" y="5029200"/>
            <a:ext cx="6126480" cy="1097280"/>
          </a:xfrm>
          <a:prstGeom prst="rect">
            <a:avLst/>
          </a:prstGeom>
          <a:solidFill>
            <a:srgbClr val="0E1116"/>
          </a:solidFill>
          <a:ln/>
        </p:spPr>
      </p:sp>
      <p:sp>
        <p:nvSpPr>
          <p:cNvPr id="13" name="Text 10"/>
          <p:cNvSpPr/>
          <p:nvPr/>
        </p:nvSpPr>
        <p:spPr>
          <a:xfrm>
            <a:off x="5852160" y="5120640"/>
            <a:ext cx="58521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C68F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INSIGHT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5852160" y="5349240"/>
            <a:ext cx="58521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A3-in-A1 ($348M expected) &gt; A3 standalone ($258M). Primary value flows through A1 program integration, validating cross-architecture portfolio strategy.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365760" y="64922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Aurora MHD · CDW Research, Drumheller AB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11247120" y="649224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18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1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411480"/>
            <a:ext cx="73152" cy="548640"/>
          </a:xfrm>
          <a:prstGeom prst="rect">
            <a:avLst/>
          </a:prstGeom>
          <a:solidFill>
            <a:srgbClr val="1A8870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365760"/>
            <a:ext cx="11338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A1 Corona — Defense Primary Value Driver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94360" y="850392"/>
            <a:ext cx="11338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Corkscrew MHD accelerator · 2028 MCIB v9 validation gates DoD program-of-record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65760" y="1371600"/>
            <a:ext cx="2743200" cy="2194560"/>
          </a:xfrm>
          <a:prstGeom prst="rect">
            <a:avLst/>
          </a:prstGeom>
          <a:solidFill>
            <a:srgbClr val="FAFAF7"/>
          </a:solidFill>
          <a:ln/>
        </p:spPr>
      </p:sp>
      <p:sp>
        <p:nvSpPr>
          <p:cNvPr id="6" name="Shape 4"/>
          <p:cNvSpPr/>
          <p:nvPr/>
        </p:nvSpPr>
        <p:spPr>
          <a:xfrm>
            <a:off x="365760" y="1371600"/>
            <a:ext cx="82296" cy="2194560"/>
          </a:xfrm>
          <a:prstGeom prst="rect">
            <a:avLst/>
          </a:prstGeom>
          <a:solidFill>
            <a:srgbClr val="0E1116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150876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 A · PPAC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548640" y="178308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Single-Use Strike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219456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$80M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548640" y="2697480"/>
            <a:ext cx="2560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2026-2028 · DARPA/AFRL near-term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3246120" y="1371600"/>
            <a:ext cx="2743200" cy="2194560"/>
          </a:xfrm>
          <a:prstGeom prst="rect">
            <a:avLst/>
          </a:prstGeom>
          <a:solidFill>
            <a:srgbClr val="FAFAF7"/>
          </a:solidFill>
          <a:ln/>
        </p:spPr>
      </p:sp>
      <p:sp>
        <p:nvSpPr>
          <p:cNvPr id="12" name="Shape 10"/>
          <p:cNvSpPr/>
          <p:nvPr/>
        </p:nvSpPr>
        <p:spPr>
          <a:xfrm>
            <a:off x="3246120" y="1371600"/>
            <a:ext cx="82296" cy="2194560"/>
          </a:xfrm>
          <a:prstGeom prst="rect">
            <a:avLst/>
          </a:prstGeom>
          <a:solidFill>
            <a:srgbClr val="0E1116"/>
          </a:solidFill>
          <a:ln/>
        </p:spPr>
      </p:sp>
      <p:sp>
        <p:nvSpPr>
          <p:cNvPr id="13" name="Text 11"/>
          <p:cNvSpPr/>
          <p:nvPr/>
        </p:nvSpPr>
        <p:spPr>
          <a:xfrm>
            <a:off x="3429000" y="150876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 A · MCIB v9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3429000" y="178308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Retrofit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429000" y="219456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$25M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3429000" y="2697480"/>
            <a:ext cx="2560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Post-2028 · 70% cost reduction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6126480" y="1371600"/>
            <a:ext cx="2743200" cy="2194560"/>
          </a:xfrm>
          <a:prstGeom prst="rect">
            <a:avLst/>
          </a:prstGeom>
          <a:solidFill>
            <a:srgbClr val="FAFAF7"/>
          </a:solidFill>
          <a:ln/>
        </p:spPr>
      </p:sp>
      <p:sp>
        <p:nvSpPr>
          <p:cNvPr id="18" name="Shape 16"/>
          <p:cNvSpPr/>
          <p:nvPr/>
        </p:nvSpPr>
        <p:spPr>
          <a:xfrm>
            <a:off x="6126480" y="1371600"/>
            <a:ext cx="82296" cy="2194560"/>
          </a:xfrm>
          <a:prstGeom prst="rect">
            <a:avLst/>
          </a:prstGeom>
          <a:solidFill>
            <a:srgbClr val="0E1116"/>
          </a:solidFill>
          <a:ln/>
        </p:spPr>
      </p:sp>
      <p:sp>
        <p:nvSpPr>
          <p:cNvPr id="19" name="Text 17"/>
          <p:cNvSpPr/>
          <p:nvPr/>
        </p:nvSpPr>
        <p:spPr>
          <a:xfrm>
            <a:off x="6309360" y="150876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 B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309360" y="178308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ISR/EW UAV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309360" y="219456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$65M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6309360" y="2697480"/>
            <a:ext cx="2560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Mid-term · 1× A3 integration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9006840" y="1371600"/>
            <a:ext cx="2743200" cy="2194560"/>
          </a:xfrm>
          <a:prstGeom prst="rect">
            <a:avLst/>
          </a:prstGeom>
          <a:solidFill>
            <a:srgbClr val="FAFAF7"/>
          </a:solidFill>
          <a:ln/>
        </p:spPr>
      </p:sp>
      <p:sp>
        <p:nvSpPr>
          <p:cNvPr id="24" name="Shape 22"/>
          <p:cNvSpPr/>
          <p:nvPr/>
        </p:nvSpPr>
        <p:spPr>
          <a:xfrm>
            <a:off x="9006840" y="1371600"/>
            <a:ext cx="82296" cy="2194560"/>
          </a:xfrm>
          <a:prstGeom prst="rect">
            <a:avLst/>
          </a:prstGeom>
          <a:solidFill>
            <a:srgbClr val="0E1116"/>
          </a:solidFill>
          <a:ln/>
        </p:spPr>
      </p:sp>
      <p:sp>
        <p:nvSpPr>
          <p:cNvPr id="25" name="Text 23"/>
          <p:cNvSpPr/>
          <p:nvPr/>
        </p:nvSpPr>
        <p:spPr>
          <a:xfrm>
            <a:off x="9189720" y="150876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 C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9189720" y="178308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Multi-Mission Aircraft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9189720" y="219456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$340M</a:t>
            </a:r>
            <a:endParaRPr lang="en-US" sz="2400" dirty="0"/>
          </a:p>
        </p:txBody>
      </p:sp>
      <p:sp>
        <p:nvSpPr>
          <p:cNvPr id="28" name="Text 26"/>
          <p:cNvSpPr/>
          <p:nvPr/>
        </p:nvSpPr>
        <p:spPr>
          <a:xfrm>
            <a:off x="9189720" y="2697480"/>
            <a:ext cx="2560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Strategic · 9× A3 array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365760" y="3749040"/>
            <a:ext cx="11430000" cy="2377440"/>
          </a:xfrm>
          <a:prstGeom prst="rect">
            <a:avLst/>
          </a:prstGeom>
          <a:solidFill>
            <a:srgbClr val="0E1116"/>
          </a:solidFill>
          <a:ln/>
        </p:spPr>
      </p:sp>
      <p:sp>
        <p:nvSpPr>
          <p:cNvPr id="30" name="Text 28"/>
          <p:cNvSpPr/>
          <p:nvPr/>
        </p:nvSpPr>
        <p:spPr>
          <a:xfrm>
            <a:off x="594360" y="388620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C68F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S2 DEFENSE SCENARIO — ASYMMETRIC PORTFOLIO UPSIDE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594360" y="4206240"/>
            <a:ext cx="109728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$2.8B</a:t>
            </a:r>
            <a:pPr indent="0" marL="0">
              <a:buNone/>
            </a:pPr>
            <a:r>
              <a:rPr lang="en-US" sz="1200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10-year A1 revenue in S2 Defense (12% probability)
</a:t>
            </a:r>
            <a:pPr indent="0" marL="0">
              <a:buNone/>
            </a:pPr>
            <a:r>
              <a:rPr lang="en-US" sz="2800" b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$890M</a:t>
            </a:r>
            <a:pPr indent="0" marL="0">
              <a:buNone/>
            </a:pPr>
            <a:r>
              <a:rPr lang="en-US" sz="1200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probability-weighted A1 expected value (~18% of portfolio)</a:t>
            </a:r>
            <a:endParaRPr lang="en-US" sz="3600" dirty="0"/>
          </a:p>
        </p:txBody>
      </p:sp>
      <p:sp>
        <p:nvSpPr>
          <p:cNvPr id="32" name="Text 30"/>
          <p:cNvSpPr/>
          <p:nvPr/>
        </p:nvSpPr>
        <p:spPr>
          <a:xfrm>
            <a:off x="594360" y="553212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S2 captures 15× Mode B + 4× Mode C deployments unlocked by MCIB v9 manufacturing retrofit. The single most important commercial outcome in Aurora's portfolio is gated entirely on MCIB v9 validation in 2028.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365760" y="64922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Aurora MHD · CDW Research, Drumheller AB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11247120" y="649224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18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F1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411480"/>
            <a:ext cx="73152" cy="548640"/>
          </a:xfrm>
          <a:prstGeom prst="rect">
            <a:avLst/>
          </a:prstGeom>
          <a:solidFill>
            <a:srgbClr val="1A8870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365760"/>
            <a:ext cx="11338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 Integration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94360" y="850392"/>
            <a:ext cx="11338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Cross-architecture platform technology compounds across all four products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65760" y="1371600"/>
            <a:ext cx="5486400" cy="4754880"/>
          </a:xfrm>
          <a:prstGeom prst="rect">
            <a:avLst/>
          </a:prstGeom>
          <a:solidFill>
            <a:srgbClr val="FAFAF7"/>
          </a:solidFill>
          <a:ln/>
        </p:spPr>
      </p:sp>
      <p:sp>
        <p:nvSpPr>
          <p:cNvPr id="6" name="Shape 4"/>
          <p:cNvSpPr/>
          <p:nvPr/>
        </p:nvSpPr>
        <p:spPr>
          <a:xfrm>
            <a:off x="365760" y="1371600"/>
            <a:ext cx="91440" cy="4754880"/>
          </a:xfrm>
          <a:prstGeom prst="rect">
            <a:avLst/>
          </a:prstGeom>
          <a:solidFill>
            <a:srgbClr val="1A8870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55448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SHARED PLATFORM TECHNOLOGY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594360" y="1874520"/>
            <a:ext cx="5212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33-40% Portfolio Cost Savings via Cross-Architecture Reuse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94360" y="2606040"/>
            <a:ext cx="5029200" cy="3383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b="1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Aurora NeuroControl (AI/ML plasma control)</a:t>
            </a: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 reuse · transferred from tokamak fusion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b="1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Plasma diagnostic suite</a:t>
            </a: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 reuse across all 4 σ mechanisms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b="1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HTS magnet platform (5-15 T REBCO)</a:t>
            </a: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Shared across A1, A2, A3 — A4 uses smaller variant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b="1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AmmoBurst MOF catalyst (NH₃ chemistry)</a:t>
            </a: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A2 + A4 integration · industrial decarbonization pivot path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b="1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MCIB v9 manufacturing platform</a:t>
            </a: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4 Aurora capability · enables 70% A1 cost reduction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126480" y="1371600"/>
            <a:ext cx="5669280" cy="2286000"/>
          </a:xfrm>
          <a:prstGeom prst="rect">
            <a:avLst/>
          </a:prstGeom>
          <a:solidFill>
            <a:srgbClr val="0E1116"/>
          </a:solidFill>
          <a:ln/>
        </p:spPr>
      </p:sp>
      <p:sp>
        <p:nvSpPr>
          <p:cNvPr id="11" name="Text 9"/>
          <p:cNvSpPr/>
          <p:nvPr/>
        </p:nvSpPr>
        <p:spPr>
          <a:xfrm>
            <a:off x="6355080" y="1554480"/>
            <a:ext cx="5212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C68F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A3 → A1 INTEGRATION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6355080" y="1874520"/>
            <a:ext cx="5212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A3 plasma toroid sold to A1 program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355080" y="2377440"/>
            <a:ext cx="52120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A1 Mode B uses 1× A3 ($16M intra-portfolio) · Mode C uses 9× A3 array. A3-in-A1 captures defense margins (55%) vs commercial distributed margins (32%) for standalone A3.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126480" y="3840480"/>
            <a:ext cx="5669280" cy="2286000"/>
          </a:xfrm>
          <a:prstGeom prst="rect">
            <a:avLst/>
          </a:prstGeom>
          <a:solidFill>
            <a:srgbClr val="FAFAF7"/>
          </a:solidFill>
          <a:ln/>
        </p:spPr>
      </p:sp>
      <p:sp>
        <p:nvSpPr>
          <p:cNvPr id="15" name="Shape 13"/>
          <p:cNvSpPr/>
          <p:nvPr/>
        </p:nvSpPr>
        <p:spPr>
          <a:xfrm>
            <a:off x="6126480" y="3840480"/>
            <a:ext cx="91440" cy="2286000"/>
          </a:xfrm>
          <a:prstGeom prst="rect">
            <a:avLst/>
          </a:prstGeom>
          <a:solidFill>
            <a:srgbClr val="C68F38"/>
          </a:solidFill>
          <a:ln/>
        </p:spPr>
      </p:sp>
      <p:sp>
        <p:nvSpPr>
          <p:cNvPr id="16" name="Text 14"/>
          <p:cNvSpPr/>
          <p:nvPr/>
        </p:nvSpPr>
        <p:spPr>
          <a:xfrm>
            <a:off x="6355080" y="4023360"/>
            <a:ext cx="5212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C68F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PIVOT RESILIENCE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6355080" y="4297680"/>
            <a:ext cx="5212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Single-architecture failures don't kill the portfolio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355080" y="4846320"/>
            <a:ext cx="52120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A2 fails (S5 Pivot, 5%), AmmoBurst MOF catalyst pivots to industrial decarbonization. If A3 plasma underperforms, plasma diagnostics suite remains valuable for A1 + fusion-adjacent applications. Shared platform tech retains value independent of any single architecture.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65760" y="64922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Aurora MHD · CDW Research, Drumheller AB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1247120" y="649224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18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F1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411480"/>
            <a:ext cx="73152" cy="548640"/>
          </a:xfrm>
          <a:prstGeom prst="rect">
            <a:avLst/>
          </a:prstGeom>
          <a:solidFill>
            <a:srgbClr val="1A8870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365760"/>
            <a:ext cx="11338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Sizing &amp; Competitive Position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94360" y="850392"/>
            <a:ext cx="11338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Aurora competes in $200B+ TAMs across both clean energy + defense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65760" y="1371600"/>
            <a:ext cx="3657600" cy="2377440"/>
          </a:xfrm>
          <a:prstGeom prst="rect">
            <a:avLst/>
          </a:prstGeom>
          <a:solidFill>
            <a:srgbClr val="0E1116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554480"/>
            <a:ext cx="3200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$120B/yr</a:t>
            </a:r>
            <a:endParaRPr lang="en-US" sz="3800" dirty="0"/>
          </a:p>
        </p:txBody>
      </p:sp>
      <p:sp>
        <p:nvSpPr>
          <p:cNvPr id="7" name="Text 5"/>
          <p:cNvSpPr/>
          <p:nvPr/>
        </p:nvSpPr>
        <p:spPr>
          <a:xfrm>
            <a:off x="594360" y="233172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400" kern="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594360" y="260604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Clean Firm Energy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94360" y="301752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 clean firm power CAPEX 2025-2035. Hyperscaler 24/7 CFE drives premium pricing. Aurora target SAM: ~$8B/yr at 7% market share with A2 + A4 deployments by 2032.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4206240" y="1371600"/>
            <a:ext cx="3657600" cy="2377440"/>
          </a:xfrm>
          <a:prstGeom prst="rect">
            <a:avLst/>
          </a:prstGeom>
          <a:solidFill>
            <a:srgbClr val="0E1116"/>
          </a:solidFill>
          <a:ln/>
        </p:spPr>
      </p:sp>
      <p:sp>
        <p:nvSpPr>
          <p:cNvPr id="11" name="Text 9"/>
          <p:cNvSpPr/>
          <p:nvPr/>
        </p:nvSpPr>
        <p:spPr>
          <a:xfrm>
            <a:off x="4434840" y="1554480"/>
            <a:ext cx="3200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$80B/yr</a:t>
            </a:r>
            <a:endParaRPr lang="en-US" sz="3800" dirty="0"/>
          </a:p>
        </p:txBody>
      </p:sp>
      <p:sp>
        <p:nvSpPr>
          <p:cNvPr id="12" name="Text 10"/>
          <p:cNvSpPr/>
          <p:nvPr/>
        </p:nvSpPr>
        <p:spPr>
          <a:xfrm>
            <a:off x="4434840" y="233172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400" kern="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4434840" y="260604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Defense MHD/DE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434840" y="301752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DoD modernization spending on plasma propulsion + directed-energy capabilities. Aurora target SAM: ~$5B/yr in A1 platform deployments + sustainment services post-2028 MCIB v9.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8046720" y="1371600"/>
            <a:ext cx="3657600" cy="2377440"/>
          </a:xfrm>
          <a:prstGeom prst="rect">
            <a:avLst/>
          </a:prstGeom>
          <a:solidFill>
            <a:srgbClr val="0E1116"/>
          </a:solidFill>
          <a:ln/>
        </p:spPr>
      </p:sp>
      <p:sp>
        <p:nvSpPr>
          <p:cNvPr id="16" name="Text 14"/>
          <p:cNvSpPr/>
          <p:nvPr/>
        </p:nvSpPr>
        <p:spPr>
          <a:xfrm>
            <a:off x="8275320" y="1554480"/>
            <a:ext cx="3200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$45B/yr</a:t>
            </a:r>
            <a:endParaRPr lang="en-US" sz="3800" dirty="0"/>
          </a:p>
        </p:txBody>
      </p:sp>
      <p:sp>
        <p:nvSpPr>
          <p:cNvPr id="17" name="Text 15"/>
          <p:cNvSpPr/>
          <p:nvPr/>
        </p:nvSpPr>
        <p:spPr>
          <a:xfrm>
            <a:off x="8275320" y="233172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400" kern="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275320" y="260604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Distributed Storage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275320" y="301752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Distributed clean firm + storage market. A4 hybrid storage-generator competes with Li-BESS, microreactors, hydrogen. Aurora target SAM: ~$3B/yr with A4 + A3 standalone.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365760" y="3931920"/>
            <a:ext cx="11430000" cy="2194560"/>
          </a:xfrm>
          <a:prstGeom prst="rect">
            <a:avLst/>
          </a:prstGeom>
          <a:solidFill>
            <a:srgbClr val="FAFAF7"/>
          </a:solidFill>
          <a:ln/>
        </p:spPr>
      </p:sp>
      <p:sp>
        <p:nvSpPr>
          <p:cNvPr id="21" name="Shape 19"/>
          <p:cNvSpPr/>
          <p:nvPr/>
        </p:nvSpPr>
        <p:spPr>
          <a:xfrm>
            <a:off x="365760" y="3931920"/>
            <a:ext cx="91440" cy="2194560"/>
          </a:xfrm>
          <a:prstGeom prst="rect">
            <a:avLst/>
          </a:prstGeom>
          <a:solidFill>
            <a:srgbClr val="1A8870"/>
          </a:solidFill>
          <a:ln/>
        </p:spPr>
      </p:sp>
      <p:sp>
        <p:nvSpPr>
          <p:cNvPr id="22" name="Text 20"/>
          <p:cNvSpPr/>
          <p:nvPr/>
        </p:nvSpPr>
        <p:spPr>
          <a:xfrm>
            <a:off x="594360" y="40690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COMPETITIVE POSITIONING — CLEAN FIRM CATEGORY</a:t>
            </a:r>
            <a:endParaRPr lang="en-US" sz="10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4434840"/>
          <a:ext cx="10972800" cy="914400"/>
        </p:xfrm>
        <a:graphic>
          <a:graphicData uri="http://schemas.openxmlformats.org/drawingml/2006/table">
            <a:tbl>
              <a:tblPr/>
              <a:tblGrid>
                <a:gridCol w="2468880"/>
                <a:gridCol w="1554480"/>
                <a:gridCol w="1554480"/>
                <a:gridCol w="1371600"/>
                <a:gridCol w="402336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2F1E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Solution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11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2F1E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CAPEX/kW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11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2F1E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Time to deploy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11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2F1E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Clean firm?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11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2F1E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11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A88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Aurora A2 (50 MWe)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2A2D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$1,964/kW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2A2D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 mo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A88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 §45Y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2A2D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+§45V H₂ co-product unique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2A2D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Allam-Fetvedt (50 MW)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2A2D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$2,000-3,000/kW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2A2D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36-48 mo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2A2D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 with CCUS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2A2D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Requires CO₂ infrastructure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2A2D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NuScale SMR (60 MW)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2A2D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$5,000-10,000/kW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2A2D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60-84 mo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2A2D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 nuclear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2A2D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Long permitting · NRC dependency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2A2D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CCGT 50 MW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2A2D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$1,000-1,200/kW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2A2D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 mo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A53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2A2D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 clean firm · gas dependent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4" name="Text 21"/>
          <p:cNvSpPr/>
          <p:nvPr/>
        </p:nvSpPr>
        <p:spPr>
          <a:xfrm>
            <a:off x="365760" y="64922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Aurora MHD · CDW Research, Drumheller AB</a:t>
            </a:r>
            <a:endParaRPr lang="en-US" sz="900" dirty="0"/>
          </a:p>
        </p:txBody>
      </p:sp>
      <p:sp>
        <p:nvSpPr>
          <p:cNvPr id="25" name="Text 22"/>
          <p:cNvSpPr/>
          <p:nvPr/>
        </p:nvSpPr>
        <p:spPr>
          <a:xfrm>
            <a:off x="11247120" y="649224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/ 18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1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411480"/>
            <a:ext cx="73152" cy="548640"/>
          </a:xfrm>
          <a:prstGeom prst="rect">
            <a:avLst/>
          </a:prstGeom>
          <a:solidFill>
            <a:srgbClr val="1A8870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365760"/>
            <a:ext cx="11338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Model &amp; Margins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94360" y="850392"/>
            <a:ext cx="11338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Aurora is the seller of turnkey systems; defense margins compound commercial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65760" y="1371600"/>
            <a:ext cx="5486400" cy="4754880"/>
          </a:xfrm>
          <a:prstGeom prst="rect">
            <a:avLst/>
          </a:prstGeom>
          <a:solidFill>
            <a:srgbClr val="FAFAF7"/>
          </a:solidFill>
          <a:ln/>
        </p:spPr>
      </p:sp>
      <p:sp>
        <p:nvSpPr>
          <p:cNvPr id="6" name="Shape 4"/>
          <p:cNvSpPr/>
          <p:nvPr/>
        </p:nvSpPr>
        <p:spPr>
          <a:xfrm>
            <a:off x="365760" y="1371600"/>
            <a:ext cx="91440" cy="4754880"/>
          </a:xfrm>
          <a:prstGeom prst="rect">
            <a:avLst/>
          </a:prstGeom>
          <a:solidFill>
            <a:srgbClr val="1A8870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55448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AURORA GROSS MARGIN BY CATEGORY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94360" y="201168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Defense aerospace (A1 + A3-in-A1)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594360" y="2331720"/>
            <a:ext cx="5029200" cy="274320"/>
          </a:xfrm>
          <a:prstGeom prst="rect">
            <a:avLst/>
          </a:prstGeom>
          <a:solidFill>
            <a:srgbClr val="DDD8CE"/>
          </a:solidFill>
          <a:ln/>
        </p:spPr>
      </p:sp>
      <p:sp>
        <p:nvSpPr>
          <p:cNvPr id="10" name="Shape 8"/>
          <p:cNvSpPr/>
          <p:nvPr/>
        </p:nvSpPr>
        <p:spPr>
          <a:xfrm>
            <a:off x="594360" y="2331720"/>
            <a:ext cx="4610100" cy="274320"/>
          </a:xfrm>
          <a:prstGeom prst="rect">
            <a:avLst/>
          </a:prstGeom>
          <a:solidFill>
            <a:srgbClr val="0E1116"/>
          </a:solidFill>
          <a:ln/>
        </p:spPr>
      </p:sp>
      <p:sp>
        <p:nvSpPr>
          <p:cNvPr id="11" name="Text 9"/>
          <p:cNvSpPr/>
          <p:nvPr/>
        </p:nvSpPr>
        <p:spPr>
          <a:xfrm>
            <a:off x="4937760" y="233172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55%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94360" y="292608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 energy (A2, A4 turnkey)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3246120"/>
            <a:ext cx="5029200" cy="274320"/>
          </a:xfrm>
          <a:prstGeom prst="rect">
            <a:avLst/>
          </a:prstGeom>
          <a:solidFill>
            <a:srgbClr val="DDD8CE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3246120"/>
            <a:ext cx="2933700" cy="274320"/>
          </a:xfrm>
          <a:prstGeom prst="rect">
            <a:avLst/>
          </a:prstGeom>
          <a:solidFill>
            <a:srgbClr val="1A8870"/>
          </a:solidFill>
          <a:ln/>
        </p:spPr>
      </p:sp>
      <p:sp>
        <p:nvSpPr>
          <p:cNvPr id="15" name="Text 13"/>
          <p:cNvSpPr/>
          <p:nvPr/>
        </p:nvSpPr>
        <p:spPr>
          <a:xfrm>
            <a:off x="4937760" y="324612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35%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94360" y="384048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 distributed (A3 standalone)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4160520"/>
            <a:ext cx="5029200" cy="274320"/>
          </a:xfrm>
          <a:prstGeom prst="rect">
            <a:avLst/>
          </a:prstGeom>
          <a:solidFill>
            <a:srgbClr val="DDD8CE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4160520"/>
            <a:ext cx="2682240" cy="274320"/>
          </a:xfrm>
          <a:prstGeom prst="rect">
            <a:avLst/>
          </a:prstGeom>
          <a:solidFill>
            <a:srgbClr val="5C6370"/>
          </a:solidFill>
          <a:ln/>
        </p:spPr>
      </p:sp>
      <p:sp>
        <p:nvSpPr>
          <p:cNvPr id="19" name="Text 17"/>
          <p:cNvSpPr/>
          <p:nvPr/>
        </p:nvSpPr>
        <p:spPr>
          <a:xfrm>
            <a:off x="4937760" y="416052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32%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94360" y="4937760"/>
            <a:ext cx="5212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Defense margin (55%) is 1.6× commercial energy margin (35%). A1 + A3-in-A1 contribute 51% of portfolio margin from 40% of revenue.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6126480" y="1371600"/>
            <a:ext cx="5669280" cy="4754880"/>
          </a:xfrm>
          <a:prstGeom prst="rect">
            <a:avLst/>
          </a:prstGeom>
          <a:solidFill>
            <a:srgbClr val="0E1116"/>
          </a:solidFill>
          <a:ln/>
        </p:spPr>
      </p:sp>
      <p:sp>
        <p:nvSpPr>
          <p:cNvPr id="22" name="Text 20"/>
          <p:cNvSpPr/>
          <p:nvPr/>
        </p:nvSpPr>
        <p:spPr>
          <a:xfrm>
            <a:off x="6355080" y="1554480"/>
            <a:ext cx="5212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C68F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 REVENUE × MARGIN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6355080" y="201168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400" kern="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DEFENSE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6355080" y="228600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40%</a:t>
            </a:r>
            <a:endParaRPr lang="en-US" sz="3600" dirty="0"/>
          </a:p>
        </p:txBody>
      </p:sp>
      <p:sp>
        <p:nvSpPr>
          <p:cNvPr id="25" name="Text 23"/>
          <p:cNvSpPr/>
          <p:nvPr/>
        </p:nvSpPr>
        <p:spPr>
          <a:xfrm>
            <a:off x="6355080" y="278892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portfolio revenue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6355080" y="315468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51%</a:t>
            </a:r>
            <a:endParaRPr lang="en-US" sz="3600" dirty="0"/>
          </a:p>
        </p:txBody>
      </p:sp>
      <p:sp>
        <p:nvSpPr>
          <p:cNvPr id="27" name="Text 25"/>
          <p:cNvSpPr/>
          <p:nvPr/>
        </p:nvSpPr>
        <p:spPr>
          <a:xfrm>
            <a:off x="6355080" y="36576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portfolio margin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8869680" y="20116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400" kern="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8869680" y="228600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60%</a:t>
            </a:r>
            <a:endParaRPr lang="en-US" sz="3600" dirty="0"/>
          </a:p>
        </p:txBody>
      </p:sp>
      <p:sp>
        <p:nvSpPr>
          <p:cNvPr id="30" name="Text 28"/>
          <p:cNvSpPr/>
          <p:nvPr/>
        </p:nvSpPr>
        <p:spPr>
          <a:xfrm>
            <a:off x="8869680" y="27889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portfolio revenue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8869680" y="315468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49%</a:t>
            </a:r>
            <a:endParaRPr lang="en-US" sz="3600" dirty="0"/>
          </a:p>
        </p:txBody>
      </p:sp>
      <p:sp>
        <p:nvSpPr>
          <p:cNvPr id="32" name="Text 30"/>
          <p:cNvSpPr/>
          <p:nvPr/>
        </p:nvSpPr>
        <p:spPr>
          <a:xfrm>
            <a:off x="8869680" y="36576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portfolio margin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6355080" y="4251960"/>
            <a:ext cx="5212080" cy="0"/>
          </a:xfrm>
          <a:prstGeom prst="line">
            <a:avLst/>
          </a:prstGeom>
          <a:noFill/>
          <a:ln w="6350">
            <a:solidFill>
              <a:srgbClr val="5C6370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355080" y="4434840"/>
            <a:ext cx="5212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C68F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STRUCTURAL ADVANTAGE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6355080" y="4754880"/>
            <a:ext cx="52120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Defense's higher margin (55%) compresses Aurora's break-even threshold and de-risks portfolio economics. Even in S5 Pivot scenario, defense baseline ($180M) sustains operations.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365760" y="64922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Aurora MHD · CDW Research, Drumheller AB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11247120" y="649224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/ 18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F1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411480"/>
            <a:ext cx="73152" cy="548640"/>
          </a:xfrm>
          <a:prstGeom prst="rect">
            <a:avLst/>
          </a:prstGeom>
          <a:solidFill>
            <a:srgbClr val="1A8870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365760"/>
            <a:ext cx="11338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Projections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94360" y="850392"/>
            <a:ext cx="11338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5-scenario portfolio roll-up · 10-year cumulative · probability-weighted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65760" y="1371600"/>
            <a:ext cx="2743200" cy="1554480"/>
          </a:xfrm>
          <a:prstGeom prst="rect">
            <a:avLst/>
          </a:prstGeom>
          <a:solidFill>
            <a:srgbClr val="0E1116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463040"/>
            <a:ext cx="2468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$4.91B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502920" y="2240280"/>
            <a:ext cx="2468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Expected</a:t>
            </a:r>
            <a:endParaRPr lang="en-US" sz="1000" dirty="0"/>
          </a:p>
          <a:p>
            <a:pPr indent="0" marL="0">
              <a:buNone/>
            </a:pPr>
            <a:r>
              <a:rPr lang="en-US" sz="1000" spc="200" kern="0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10-yr revenue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246120" y="1371600"/>
            <a:ext cx="2743200" cy="1554480"/>
          </a:xfrm>
          <a:prstGeom prst="rect">
            <a:avLst/>
          </a:prstGeom>
          <a:solidFill>
            <a:srgbClr val="0E1116"/>
          </a:solidFill>
          <a:ln/>
        </p:spPr>
      </p:sp>
      <p:sp>
        <p:nvSpPr>
          <p:cNvPr id="9" name="Text 7"/>
          <p:cNvSpPr/>
          <p:nvPr/>
        </p:nvSpPr>
        <p:spPr>
          <a:xfrm>
            <a:off x="3383280" y="1463040"/>
            <a:ext cx="2468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$2.10B</a:t>
            </a:r>
            <a:endParaRPr lang="en-US" sz="3600" dirty="0"/>
          </a:p>
        </p:txBody>
      </p:sp>
      <p:sp>
        <p:nvSpPr>
          <p:cNvPr id="10" name="Text 8"/>
          <p:cNvSpPr/>
          <p:nvPr/>
        </p:nvSpPr>
        <p:spPr>
          <a:xfrm>
            <a:off x="3383280" y="2240280"/>
            <a:ext cx="2468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Expected</a:t>
            </a:r>
            <a:endParaRPr lang="en-US" sz="1000" dirty="0"/>
          </a:p>
          <a:p>
            <a:pPr indent="0" marL="0">
              <a:buNone/>
            </a:pPr>
            <a:r>
              <a:rPr lang="en-US" sz="1000" spc="200" kern="0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10-yr margin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6126480" y="1371600"/>
            <a:ext cx="2743200" cy="1554480"/>
          </a:xfrm>
          <a:prstGeom prst="rect">
            <a:avLst/>
          </a:prstGeom>
          <a:solidFill>
            <a:srgbClr val="0E1116"/>
          </a:solidFill>
          <a:ln/>
        </p:spPr>
      </p:sp>
      <p:sp>
        <p:nvSpPr>
          <p:cNvPr id="12" name="Text 10"/>
          <p:cNvSpPr/>
          <p:nvPr/>
        </p:nvSpPr>
        <p:spPr>
          <a:xfrm>
            <a:off x="6263640" y="1463040"/>
            <a:ext cx="2468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43%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6263640" y="2240280"/>
            <a:ext cx="2468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Blended</a:t>
            </a:r>
            <a:endParaRPr lang="en-US" sz="1000" dirty="0"/>
          </a:p>
          <a:p>
            <a:pPr indent="0" marL="0">
              <a:buNone/>
            </a:pPr>
            <a:r>
              <a:rPr lang="en-US" sz="1000" spc="200" kern="0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gross margin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9006840" y="1371600"/>
            <a:ext cx="2743200" cy="1554480"/>
          </a:xfrm>
          <a:prstGeom prst="rect">
            <a:avLst/>
          </a:prstGeom>
          <a:solidFill>
            <a:srgbClr val="0E1116"/>
          </a:solidFill>
          <a:ln/>
        </p:spPr>
      </p:sp>
      <p:sp>
        <p:nvSpPr>
          <p:cNvPr id="15" name="Text 13"/>
          <p:cNvSpPr/>
          <p:nvPr/>
        </p:nvSpPr>
        <p:spPr>
          <a:xfrm>
            <a:off x="9144000" y="1463040"/>
            <a:ext cx="2468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$7.7B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9144000" y="2240280"/>
            <a:ext cx="2468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Best-case</a:t>
            </a:r>
            <a:endParaRPr lang="en-US" sz="1000" dirty="0"/>
          </a:p>
          <a:p>
            <a:pPr indent="0" marL="0">
              <a:buNone/>
            </a:pPr>
            <a:r>
              <a:rPr lang="en-US" sz="1000" spc="200" kern="0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(S2 Defense)</a:t>
            </a:r>
            <a:endParaRPr lang="en-US" sz="1000" dirty="0"/>
          </a:p>
        </p:txBody>
      </p:sp>
      <p:graphicFrame>
        <p:nvGraphicFramePr>
          <p:cNvPr id="17" name="Chart 0" descr=""/>
          <p:cNvGraphicFramePr/>
          <p:nvPr/>
        </p:nvGraphicFramePr>
        <p:xfrm>
          <a:off x="365760" y="3108960"/>
          <a:ext cx="7315200" cy="31089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8" name="Shape 15"/>
          <p:cNvSpPr/>
          <p:nvPr/>
        </p:nvSpPr>
        <p:spPr>
          <a:xfrm>
            <a:off x="7863840" y="3108960"/>
            <a:ext cx="3931920" cy="3108960"/>
          </a:xfrm>
          <a:prstGeom prst="rect">
            <a:avLst/>
          </a:prstGeom>
          <a:solidFill>
            <a:srgbClr val="FAFAF7"/>
          </a:solidFill>
          <a:ln/>
        </p:spPr>
      </p:sp>
      <p:sp>
        <p:nvSpPr>
          <p:cNvPr id="19" name="Shape 16"/>
          <p:cNvSpPr/>
          <p:nvPr/>
        </p:nvSpPr>
        <p:spPr>
          <a:xfrm>
            <a:off x="7863840" y="3108960"/>
            <a:ext cx="82296" cy="3108960"/>
          </a:xfrm>
          <a:prstGeom prst="rect">
            <a:avLst/>
          </a:prstGeom>
          <a:solidFill>
            <a:srgbClr val="1A8870"/>
          </a:solidFill>
          <a:ln/>
        </p:spPr>
      </p:sp>
      <p:sp>
        <p:nvSpPr>
          <p:cNvPr id="20" name="Text 17"/>
          <p:cNvSpPr/>
          <p:nvPr/>
        </p:nvSpPr>
        <p:spPr>
          <a:xfrm>
            <a:off x="8092440" y="3246120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INSIGHTS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8092440" y="3611880"/>
            <a:ext cx="3566160" cy="2468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75% probability mass</a:t>
            </a: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above $3B (S1+S3+S4)
</a:t>
            </a: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12% chance of $7.7B</a:t>
            </a: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S2 Defense asymmetric upside
</a:t>
            </a: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5% downside cap</a:t>
            </a: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S5 Pivot floor at $1.78B
</a:t>
            </a: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$1B mid-range CAPEX</a:t>
            </a: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yields 12% portfolio IRR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365760" y="64922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Aurora MHD · CDW Research, Drumheller AB</a:t>
            </a:r>
            <a:endParaRPr lang="en-US" sz="900" dirty="0"/>
          </a:p>
        </p:txBody>
      </p:sp>
      <p:sp>
        <p:nvSpPr>
          <p:cNvPr id="23" name="Text 20"/>
          <p:cNvSpPr/>
          <p:nvPr/>
        </p:nvSpPr>
        <p:spPr>
          <a:xfrm>
            <a:off x="11247120" y="649224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/ 18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F1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411480"/>
            <a:ext cx="73152" cy="548640"/>
          </a:xfrm>
          <a:prstGeom prst="rect">
            <a:avLst/>
          </a:prstGeom>
          <a:solidFill>
            <a:srgbClr val="1A8870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365760"/>
            <a:ext cx="11338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Funding Ask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94360" y="850392"/>
            <a:ext cx="11338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Series A · $20-32M Stage 1 · 2026 deployment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65760" y="1371600"/>
            <a:ext cx="5029200" cy="4754880"/>
          </a:xfrm>
          <a:prstGeom prst="rect">
            <a:avLst/>
          </a:prstGeom>
          <a:solidFill>
            <a:srgbClr val="0E1116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55448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600" kern="0" dirty="0">
                <a:solidFill>
                  <a:srgbClr val="C68F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SERIES A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94360" y="1874520"/>
            <a:ext cx="45720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200" b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$20-32M</a:t>
            </a:r>
            <a:endParaRPr lang="en-US" sz="7200" dirty="0"/>
          </a:p>
        </p:txBody>
      </p:sp>
      <p:sp>
        <p:nvSpPr>
          <p:cNvPr id="8" name="Text 6"/>
          <p:cNvSpPr/>
          <p:nvPr/>
        </p:nvSpPr>
        <p:spPr>
          <a:xfrm>
            <a:off x="594360" y="315468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1 (2026)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94360" y="3657600"/>
            <a:ext cx="457200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b="1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12-month runway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15-18 FTE engineering team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Pre-hardware validation across all 4 architectures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DARPA/AFRL Phase 1 + DOE Stage 1 program engagement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 filings + Stage 4 Aurora manufacturing platform foundation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669280" y="1371600"/>
            <a:ext cx="6126480" cy="4754880"/>
          </a:xfrm>
          <a:prstGeom prst="rect">
            <a:avLst/>
          </a:prstGeom>
          <a:solidFill>
            <a:srgbClr val="FAFAF7"/>
          </a:solidFill>
          <a:ln/>
        </p:spPr>
      </p:sp>
      <p:sp>
        <p:nvSpPr>
          <p:cNvPr id="11" name="Shape 9"/>
          <p:cNvSpPr/>
          <p:nvPr/>
        </p:nvSpPr>
        <p:spPr>
          <a:xfrm>
            <a:off x="5669280" y="1371600"/>
            <a:ext cx="91440" cy="4754880"/>
          </a:xfrm>
          <a:prstGeom prst="rect">
            <a:avLst/>
          </a:prstGeom>
          <a:solidFill>
            <a:srgbClr val="1A8870"/>
          </a:solidFill>
          <a:ln/>
        </p:spPr>
      </p:sp>
      <p:sp>
        <p:nvSpPr>
          <p:cNvPr id="12" name="Text 10"/>
          <p:cNvSpPr/>
          <p:nvPr/>
        </p:nvSpPr>
        <p:spPr>
          <a:xfrm>
            <a:off x="5897880" y="1554480"/>
            <a:ext cx="5669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OF PROCEEDS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5897880" y="201168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Engineering &amp; R&amp;D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9098280" y="201168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55%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921240" y="2011680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$11-17.6M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897880" y="2286000"/>
            <a:ext cx="5760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15-18 FTE · cross-architecture pre-hardware validation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5897880" y="278892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 &amp; Patent Prosecution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9098280" y="278892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12%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9921240" y="2788920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$2.4-3.8M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5897880" y="3063240"/>
            <a:ext cx="5760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DI-A1 through DI-A4 portfolio · international filings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5897880" y="35661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Manufacturing platform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9098280" y="356616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18%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921240" y="3566160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$3.6-5.8M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5897880" y="3840480"/>
            <a:ext cx="5760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MCIB v9 retrofit foundation · Stage 4 Aurora capability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5897880" y="434340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program eng.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9098280" y="434340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10%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921240" y="4343400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$2.0-3.2M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5897880" y="4617720"/>
            <a:ext cx="5760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DARPA/AFRL/DOE proposal + early-stage execution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5897880" y="512064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Operations &amp; Admin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9098280" y="512064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5%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9921240" y="5120640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$1.0-1.6M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5897880" y="5394960"/>
            <a:ext cx="5760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Drumheller AB facility · clearances · compliance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65760" y="64922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Aurora MHD · CDW Research, Drumheller AB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11247120" y="649224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/ 18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F1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411480"/>
            <a:ext cx="73152" cy="548640"/>
          </a:xfrm>
          <a:prstGeom prst="rect">
            <a:avLst/>
          </a:prstGeom>
          <a:solidFill>
            <a:srgbClr val="1A8870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365760"/>
            <a:ext cx="11338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Roadmap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94360" y="850392"/>
            <a:ext cx="11338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1 (2026) → MCIB v9 Validation (2028) → Mode C (2032+)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65760" y="1371600"/>
            <a:ext cx="2194560" cy="457200"/>
          </a:xfrm>
          <a:prstGeom prst="rect">
            <a:avLst/>
          </a:prstGeom>
          <a:solidFill>
            <a:srgbClr val="1A8870"/>
          </a:solidFill>
          <a:ln/>
        </p:spPr>
      </p:sp>
      <p:sp>
        <p:nvSpPr>
          <p:cNvPr id="6" name="Text 4"/>
          <p:cNvSpPr/>
          <p:nvPr/>
        </p:nvSpPr>
        <p:spPr>
          <a:xfrm>
            <a:off x="365760" y="14173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65760" y="1874520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spc="400" kern="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65760" y="21031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Pre-Hardware Validation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65760" y="2606040"/>
            <a:ext cx="2194560" cy="3520440"/>
          </a:xfrm>
          <a:prstGeom prst="rect">
            <a:avLst/>
          </a:prstGeom>
          <a:solidFill>
            <a:srgbClr val="FAFAF7"/>
          </a:solidFill>
          <a:ln/>
        </p:spPr>
      </p:sp>
      <p:sp>
        <p:nvSpPr>
          <p:cNvPr id="10" name="Text 8"/>
          <p:cNvSpPr/>
          <p:nvPr/>
        </p:nvSpPr>
        <p:spPr>
          <a:xfrm>
            <a:off x="502920" y="2743200"/>
            <a:ext cx="196596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9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4 architectures component-level test</a:t>
            </a:r>
            <a:endParaRPr lang="en-US" sz="9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9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DBD electrode + plasma toroid + AmmoBurst characterization</a:t>
            </a:r>
            <a:endParaRPr lang="en-US" sz="9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9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DARPA/AFRL/DOE Phase 1 engagement</a:t>
            </a:r>
            <a:endParaRPr lang="en-US" sz="9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9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 filings (DI-A1 through DI-A4)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2697480" y="1371600"/>
            <a:ext cx="2194560" cy="457200"/>
          </a:xfrm>
          <a:prstGeom prst="rect">
            <a:avLst/>
          </a:prstGeom>
          <a:solidFill>
            <a:srgbClr val="1A8870"/>
          </a:solidFill>
          <a:ln/>
        </p:spPr>
      </p:sp>
      <p:sp>
        <p:nvSpPr>
          <p:cNvPr id="12" name="Text 10"/>
          <p:cNvSpPr/>
          <p:nvPr/>
        </p:nvSpPr>
        <p:spPr>
          <a:xfrm>
            <a:off x="2697480" y="14173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2027-28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2697480" y="1874520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spc="400" kern="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2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2697480" y="21031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FOAK Builds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2697480" y="2606040"/>
            <a:ext cx="2194560" cy="3520440"/>
          </a:xfrm>
          <a:prstGeom prst="rect">
            <a:avLst/>
          </a:prstGeom>
          <a:solidFill>
            <a:srgbClr val="FAFAF7"/>
          </a:solidFill>
          <a:ln/>
        </p:spPr>
      </p:sp>
      <p:sp>
        <p:nvSpPr>
          <p:cNvPr id="16" name="Text 14"/>
          <p:cNvSpPr/>
          <p:nvPr/>
        </p:nvSpPr>
        <p:spPr>
          <a:xfrm>
            <a:off x="2834640" y="2743200"/>
            <a:ext cx="196596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9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A4 Zenith FOAK at hyperscaler BTM site</a:t>
            </a:r>
            <a:endParaRPr lang="en-US" sz="9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9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A1 Mode A PPAC FOAK (DARPA/AFRL)</a:t>
            </a:r>
            <a:endParaRPr lang="en-US" sz="9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9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A3 standalone deployment validation</a:t>
            </a:r>
            <a:endParaRPr lang="en-US" sz="9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9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MCIB v9 retrofit qualification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5029200" y="1371600"/>
            <a:ext cx="2194560" cy="457200"/>
          </a:xfrm>
          <a:prstGeom prst="rect">
            <a:avLst/>
          </a:prstGeom>
          <a:solidFill>
            <a:srgbClr val="C68F38"/>
          </a:solidFill>
          <a:ln/>
        </p:spPr>
      </p:sp>
      <p:sp>
        <p:nvSpPr>
          <p:cNvPr id="18" name="Text 16"/>
          <p:cNvSpPr/>
          <p:nvPr/>
        </p:nvSpPr>
        <p:spPr>
          <a:xfrm>
            <a:off x="5029200" y="14173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2028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029200" y="1874520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spc="400" kern="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GATING EVENT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029200" y="21031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MCIB v9 Validation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5029200" y="2606040"/>
            <a:ext cx="2194560" cy="3520440"/>
          </a:xfrm>
          <a:prstGeom prst="rect">
            <a:avLst/>
          </a:prstGeom>
          <a:solidFill>
            <a:srgbClr val="FAFAF7"/>
          </a:solidFill>
          <a:ln/>
        </p:spPr>
      </p:sp>
      <p:sp>
        <p:nvSpPr>
          <p:cNvPr id="22" name="Text 20"/>
          <p:cNvSpPr/>
          <p:nvPr/>
        </p:nvSpPr>
        <p:spPr>
          <a:xfrm>
            <a:off x="5166360" y="2743200"/>
            <a:ext cx="196596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9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MCIB v9 manufacturing retrofit validated</a:t>
            </a:r>
            <a:endParaRPr lang="en-US" sz="9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9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 A unit cost: $80M → $25M (70% reduction)</a:t>
            </a:r>
            <a:endParaRPr lang="en-US" sz="9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9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DoD program-of-record decision triggered</a:t>
            </a:r>
            <a:endParaRPr lang="en-US" sz="9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9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Aurora portfolio commercial-ready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7360920" y="1371600"/>
            <a:ext cx="2194560" cy="457200"/>
          </a:xfrm>
          <a:prstGeom prst="rect">
            <a:avLst/>
          </a:prstGeom>
          <a:solidFill>
            <a:srgbClr val="1A8870"/>
          </a:solidFill>
          <a:ln/>
        </p:spPr>
      </p:sp>
      <p:sp>
        <p:nvSpPr>
          <p:cNvPr id="24" name="Text 22"/>
          <p:cNvSpPr/>
          <p:nvPr/>
        </p:nvSpPr>
        <p:spPr>
          <a:xfrm>
            <a:off x="7360920" y="14173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2029-31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7360920" y="1874520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spc="400" kern="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3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7360920" y="21031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Production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7360920" y="2606040"/>
            <a:ext cx="2194560" cy="3520440"/>
          </a:xfrm>
          <a:prstGeom prst="rect">
            <a:avLst/>
          </a:prstGeom>
          <a:solidFill>
            <a:srgbClr val="FAFAF7"/>
          </a:solidFill>
          <a:ln/>
        </p:spPr>
      </p:sp>
      <p:sp>
        <p:nvSpPr>
          <p:cNvPr id="28" name="Text 26"/>
          <p:cNvSpPr/>
          <p:nvPr/>
        </p:nvSpPr>
        <p:spPr>
          <a:xfrm>
            <a:off x="7498080" y="2743200"/>
            <a:ext cx="196596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9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A4 Zenith 5-10 units/year</a:t>
            </a:r>
            <a:endParaRPr lang="en-US" sz="9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9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A2 Meridian FOAK + 2-3 units/year</a:t>
            </a:r>
            <a:endParaRPr lang="en-US" sz="9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9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A1 Mode A MCIB v9 volume</a:t>
            </a:r>
            <a:endParaRPr lang="en-US" sz="9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9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A3 Mode B/C integration validated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9692640" y="1371600"/>
            <a:ext cx="2194560" cy="457200"/>
          </a:xfrm>
          <a:prstGeom prst="rect">
            <a:avLst/>
          </a:prstGeom>
          <a:solidFill>
            <a:srgbClr val="0E1116"/>
          </a:solidFill>
          <a:ln/>
        </p:spPr>
      </p:sp>
      <p:sp>
        <p:nvSpPr>
          <p:cNvPr id="30" name="Text 28"/>
          <p:cNvSpPr/>
          <p:nvPr/>
        </p:nvSpPr>
        <p:spPr>
          <a:xfrm>
            <a:off x="9692640" y="14173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2032+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9692640" y="1874520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spc="400" kern="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4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9692640" y="21031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 C + Sustained Volume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692640" y="2606040"/>
            <a:ext cx="2194560" cy="3520440"/>
          </a:xfrm>
          <a:prstGeom prst="rect">
            <a:avLst/>
          </a:prstGeom>
          <a:solidFill>
            <a:srgbClr val="FAFAF7"/>
          </a:solidFill>
          <a:ln/>
        </p:spPr>
      </p:sp>
      <p:sp>
        <p:nvSpPr>
          <p:cNvPr id="34" name="Text 32"/>
          <p:cNvSpPr/>
          <p:nvPr/>
        </p:nvSpPr>
        <p:spPr>
          <a:xfrm>
            <a:off x="9829800" y="2743200"/>
            <a:ext cx="196596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9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A1 Mode C 9× A3 array deployments</a:t>
            </a:r>
            <a:endParaRPr lang="en-US" sz="9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9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A2 utility-scale volume + NH₃ supply chain mature</a:t>
            </a:r>
            <a:endParaRPr lang="en-US" sz="9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9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FMS Allied defense (5-Eyes/NATO)</a:t>
            </a:r>
            <a:endParaRPr lang="en-US" sz="9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9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Aurora portfolio scaled to $1B+ annual revenue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365760" y="64922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Aurora MHD · CDW Research, Drumheller AB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11247120" y="649224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/ 18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F1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411480"/>
            <a:ext cx="73152" cy="548640"/>
          </a:xfrm>
          <a:prstGeom prst="rect">
            <a:avLst/>
          </a:prstGeom>
          <a:solidFill>
            <a:srgbClr val="1A8870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365760"/>
            <a:ext cx="11338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Aurora Wins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94360" y="850392"/>
            <a:ext cx="11338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structural advantages over single-architecture competitors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65760" y="1371600"/>
            <a:ext cx="3657600" cy="2286000"/>
          </a:xfrm>
          <a:prstGeom prst="rect">
            <a:avLst/>
          </a:prstGeom>
          <a:solidFill>
            <a:srgbClr val="FAFAF7"/>
          </a:solidFill>
          <a:ln/>
        </p:spPr>
      </p:sp>
      <p:sp>
        <p:nvSpPr>
          <p:cNvPr id="6" name="Shape 4"/>
          <p:cNvSpPr/>
          <p:nvPr/>
        </p:nvSpPr>
        <p:spPr>
          <a:xfrm>
            <a:off x="365760" y="1371600"/>
            <a:ext cx="91440" cy="2286000"/>
          </a:xfrm>
          <a:prstGeom prst="rect">
            <a:avLst/>
          </a:prstGeom>
          <a:solidFill>
            <a:srgbClr val="1A8870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50876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594360" y="192024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Heritage Sidestep IP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94360" y="2423160"/>
            <a:ext cx="3291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distinct σ mechanisms across four architectures — each one solves the 1989-1993 DOE Faraday MHD failure modes that ended legacy programs. Patents pending across DI-A1 through DI-A4.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4206240" y="1371600"/>
            <a:ext cx="3657600" cy="2286000"/>
          </a:xfrm>
          <a:prstGeom prst="rect">
            <a:avLst/>
          </a:prstGeom>
          <a:solidFill>
            <a:srgbClr val="FAFAF7"/>
          </a:solidFill>
          <a:ln/>
        </p:spPr>
      </p:sp>
      <p:sp>
        <p:nvSpPr>
          <p:cNvPr id="11" name="Shape 9"/>
          <p:cNvSpPr/>
          <p:nvPr/>
        </p:nvSpPr>
        <p:spPr>
          <a:xfrm>
            <a:off x="4206240" y="1371600"/>
            <a:ext cx="91440" cy="2286000"/>
          </a:xfrm>
          <a:prstGeom prst="rect">
            <a:avLst/>
          </a:prstGeom>
          <a:solidFill>
            <a:srgbClr val="1A8870"/>
          </a:solidFill>
          <a:ln/>
        </p:spPr>
      </p:sp>
      <p:sp>
        <p:nvSpPr>
          <p:cNvPr id="12" name="Text 10"/>
          <p:cNvSpPr/>
          <p:nvPr/>
        </p:nvSpPr>
        <p:spPr>
          <a:xfrm>
            <a:off x="4434840" y="150876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4434840" y="192024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 Resilience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434840" y="2423160"/>
            <a:ext cx="3291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Single-architecture failures don't kill the portfolio. Shared platform technology (Aurora NeuroControl, plasma diagnostics, HTS magnets, AmmoBurst MOF) retains value independent of any one architecture.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8046720" y="1371600"/>
            <a:ext cx="3657600" cy="2286000"/>
          </a:xfrm>
          <a:prstGeom prst="rect">
            <a:avLst/>
          </a:prstGeom>
          <a:solidFill>
            <a:srgbClr val="FAFAF7"/>
          </a:solidFill>
          <a:ln/>
        </p:spPr>
      </p:sp>
      <p:sp>
        <p:nvSpPr>
          <p:cNvPr id="16" name="Shape 14"/>
          <p:cNvSpPr/>
          <p:nvPr/>
        </p:nvSpPr>
        <p:spPr>
          <a:xfrm>
            <a:off x="8046720" y="1371600"/>
            <a:ext cx="91440" cy="2286000"/>
          </a:xfrm>
          <a:prstGeom prst="rect">
            <a:avLst/>
          </a:prstGeom>
          <a:solidFill>
            <a:srgbClr val="1A8870"/>
          </a:solidFill>
          <a:ln/>
        </p:spPr>
      </p:sp>
      <p:sp>
        <p:nvSpPr>
          <p:cNvPr id="17" name="Text 15"/>
          <p:cNvSpPr/>
          <p:nvPr/>
        </p:nvSpPr>
        <p:spPr>
          <a:xfrm>
            <a:off x="8275320" y="150876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2600" dirty="0"/>
          </a:p>
        </p:txBody>
      </p:sp>
      <p:sp>
        <p:nvSpPr>
          <p:cNvPr id="18" name="Text 16"/>
          <p:cNvSpPr/>
          <p:nvPr/>
        </p:nvSpPr>
        <p:spPr>
          <a:xfrm>
            <a:off x="8275320" y="192024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Defense × Commercial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275320" y="2423160"/>
            <a:ext cx="3291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Defense margins (55%) compound commercial energy revenue (35% margin). 40% of revenue / 51% of margin from defense. Single-vertical competitors can't match this structural advantage.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365760" y="3794760"/>
            <a:ext cx="3657600" cy="2286000"/>
          </a:xfrm>
          <a:prstGeom prst="rect">
            <a:avLst/>
          </a:prstGeom>
          <a:solidFill>
            <a:srgbClr val="FAFAF7"/>
          </a:solidFill>
          <a:ln/>
        </p:spPr>
      </p:sp>
      <p:sp>
        <p:nvSpPr>
          <p:cNvPr id="21" name="Shape 19"/>
          <p:cNvSpPr/>
          <p:nvPr/>
        </p:nvSpPr>
        <p:spPr>
          <a:xfrm>
            <a:off x="365760" y="3794760"/>
            <a:ext cx="91440" cy="2286000"/>
          </a:xfrm>
          <a:prstGeom prst="rect">
            <a:avLst/>
          </a:prstGeom>
          <a:solidFill>
            <a:srgbClr val="1A8870"/>
          </a:solidFill>
          <a:ln/>
        </p:spPr>
      </p:sp>
      <p:sp>
        <p:nvSpPr>
          <p:cNvPr id="22" name="Text 20"/>
          <p:cNvSpPr/>
          <p:nvPr/>
        </p:nvSpPr>
        <p:spPr>
          <a:xfrm>
            <a:off x="594360" y="393192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2600" dirty="0"/>
          </a:p>
        </p:txBody>
      </p:sp>
      <p:sp>
        <p:nvSpPr>
          <p:cNvPr id="23" name="Text 21"/>
          <p:cNvSpPr/>
          <p:nvPr/>
        </p:nvSpPr>
        <p:spPr>
          <a:xfrm>
            <a:off x="594360" y="434340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MCIB v9 Manufacturing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594360" y="4846320"/>
            <a:ext cx="3291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Aurora-internal vertical integration delivers 70% A1 unit cost reduction at volume. Stage 4 manufacturing platform unlocks DoD program-of-record adoption + cross-architecture cost-down.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4206240" y="3794760"/>
            <a:ext cx="3657600" cy="2286000"/>
          </a:xfrm>
          <a:prstGeom prst="rect">
            <a:avLst/>
          </a:prstGeom>
          <a:solidFill>
            <a:srgbClr val="FAFAF7"/>
          </a:solidFill>
          <a:ln/>
        </p:spPr>
      </p:sp>
      <p:sp>
        <p:nvSpPr>
          <p:cNvPr id="26" name="Shape 24"/>
          <p:cNvSpPr/>
          <p:nvPr/>
        </p:nvSpPr>
        <p:spPr>
          <a:xfrm>
            <a:off x="4206240" y="3794760"/>
            <a:ext cx="91440" cy="2286000"/>
          </a:xfrm>
          <a:prstGeom prst="rect">
            <a:avLst/>
          </a:prstGeom>
          <a:solidFill>
            <a:srgbClr val="1A8870"/>
          </a:solidFill>
          <a:ln/>
        </p:spPr>
      </p:sp>
      <p:sp>
        <p:nvSpPr>
          <p:cNvPr id="27" name="Text 25"/>
          <p:cNvSpPr/>
          <p:nvPr/>
        </p:nvSpPr>
        <p:spPr>
          <a:xfrm>
            <a:off x="4434840" y="393192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2600" dirty="0"/>
          </a:p>
        </p:txBody>
      </p:sp>
      <p:sp>
        <p:nvSpPr>
          <p:cNvPr id="28" name="Text 26"/>
          <p:cNvSpPr/>
          <p:nvPr/>
        </p:nvSpPr>
        <p:spPr>
          <a:xfrm>
            <a:off x="4434840" y="434340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 Credit Stack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4434840" y="4846320"/>
            <a:ext cx="3291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A2D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§45Y (clean electricity), §45V (clean H₂ — A2 unique), §48E (ITC). All four architectures qualify §45Y. A2's H₂ byproduct adds $0.60-3.00/kg uplift — architecturally exclusive revenue stream.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365760" y="64922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Aurora MHD · CDW Research, Drumheller AB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11247120" y="649224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 / 18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A887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800" kern="0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AURORA · MHD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40080" y="1828800"/>
            <a:ext cx="109728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Heritage-Sidestep MHD Power</a:t>
            </a:r>
            <a:endParaRPr lang="en-US" sz="4200" dirty="0"/>
          </a:p>
          <a:p>
            <a:pPr indent="0" marL="0">
              <a:buNone/>
            </a:pPr>
            <a:r>
              <a:rPr lang="en-US" sz="4200" b="1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a Clean Firm + Defense Future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640080" y="35661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1A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$4.91B expected portfolio revenue · 43% blended gross margin · Stage 1 Series A 2026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4389120"/>
            <a:ext cx="10972800" cy="1554480"/>
          </a:xfrm>
          <a:prstGeom prst="rect">
            <a:avLst/>
          </a:prstGeom>
          <a:solidFill>
            <a:srgbClr val="1A2832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452628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C68F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68680" y="4846320"/>
            <a:ext cx="100584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Christopher D. Willson</a:t>
            </a:r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·    Founder &amp; CEO
</a:t>
            </a:r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F2F1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CDW Research</a:t>
            </a:r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·    Drumheller, AB, Canada
</a:t>
            </a:r>
            <a:pPr indent="0" marL="0">
              <a:spcAft>
                <a:spcPts val="400"/>
              </a:spcAft>
              <a:buNone/>
            </a:pPr>
            <a:r>
              <a:rPr lang="en-US" sz="1000" i="1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Aurora MHD Investor Pitch · 2026 Edition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0080" y="62636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5C63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Heritage failures end. Aurora begins.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CDW Research, Drumheller 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Aurora MHD Investor Pitch</dc:title>
  <dc:subject>PptxGenJS Presentation</dc:subject>
  <dc:creator>CDW Research / Aurora MHD</dc:creator>
  <cp:lastModifiedBy>CDW Research / Aurora MHD</cp:lastModifiedBy>
  <cp:revision>1</cp:revision>
  <dcterms:created xsi:type="dcterms:W3CDTF">2026-05-08T03:49:14Z</dcterms:created>
  <dcterms:modified xsi:type="dcterms:W3CDTF">2026-05-08T03:49:14Z</dcterms:modified>
</cp:coreProperties>
</file>